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1" r:id="rId1"/>
  </p:sldMasterIdLst>
  <p:notesMasterIdLst>
    <p:notesMasterId r:id="rId39"/>
  </p:notesMasterIdLst>
  <p:sldIdLst>
    <p:sldId id="256" r:id="rId2"/>
    <p:sldId id="287" r:id="rId3"/>
    <p:sldId id="257" r:id="rId4"/>
    <p:sldId id="258" r:id="rId5"/>
    <p:sldId id="285" r:id="rId6"/>
    <p:sldId id="270" r:id="rId7"/>
    <p:sldId id="284" r:id="rId8"/>
    <p:sldId id="271" r:id="rId9"/>
    <p:sldId id="272" r:id="rId10"/>
    <p:sldId id="273" r:id="rId11"/>
    <p:sldId id="261" r:id="rId12"/>
    <p:sldId id="279" r:id="rId13"/>
    <p:sldId id="262" r:id="rId14"/>
    <p:sldId id="286" r:id="rId15"/>
    <p:sldId id="276" r:id="rId16"/>
    <p:sldId id="288" r:id="rId17"/>
    <p:sldId id="290" r:id="rId18"/>
    <p:sldId id="300" r:id="rId19"/>
    <p:sldId id="308" r:id="rId20"/>
    <p:sldId id="298" r:id="rId21"/>
    <p:sldId id="302" r:id="rId22"/>
    <p:sldId id="280" r:id="rId23"/>
    <p:sldId id="303" r:id="rId24"/>
    <p:sldId id="304" r:id="rId25"/>
    <p:sldId id="305" r:id="rId26"/>
    <p:sldId id="306" r:id="rId27"/>
    <p:sldId id="307" r:id="rId28"/>
    <p:sldId id="282" r:id="rId29"/>
    <p:sldId id="291" r:id="rId30"/>
    <p:sldId id="292" r:id="rId31"/>
    <p:sldId id="293" r:id="rId32"/>
    <p:sldId id="294" r:id="rId33"/>
    <p:sldId id="296" r:id="rId34"/>
    <p:sldId id="295" r:id="rId35"/>
    <p:sldId id="297" r:id="rId36"/>
    <p:sldId id="301" r:id="rId37"/>
    <p:sldId id="299"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3838"/>
    <a:srgbClr val="E020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022" autoAdjust="0"/>
  </p:normalViewPr>
  <p:slideViewPr>
    <p:cSldViewPr snapToGrid="0">
      <p:cViewPr varScale="1">
        <p:scale>
          <a:sx n="64" d="100"/>
          <a:sy n="64" d="100"/>
        </p:scale>
        <p:origin x="906"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C2DDAC-00F9-432E-AAD2-4931C9BC3396}" type="datetimeFigureOut">
              <a:rPr lang="en-SG" smtClean="0"/>
              <a:pPr/>
              <a:t>3/10/2016</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E86EAB-BAC2-42DC-BAB0-96C0423DE200}" type="slidenum">
              <a:rPr lang="en-SG" smtClean="0"/>
              <a:pPr/>
              <a:t>‹#›</a:t>
            </a:fld>
            <a:endParaRPr lang="en-SG"/>
          </a:p>
        </p:txBody>
      </p:sp>
    </p:spTree>
    <p:extLst>
      <p:ext uri="{BB962C8B-B14F-4D97-AF65-F5344CB8AC3E}">
        <p14:creationId xmlns:p14="http://schemas.microsoft.com/office/powerpoint/2010/main" val="1855499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arshine.com.cn/"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SG" dirty="0"/>
          </a:p>
        </p:txBody>
      </p:sp>
      <p:sp>
        <p:nvSpPr>
          <p:cNvPr id="4" name="Slide Number Placeholder 3"/>
          <p:cNvSpPr>
            <a:spLocks noGrp="1"/>
          </p:cNvSpPr>
          <p:nvPr>
            <p:ph type="sldNum" sz="quarter" idx="10"/>
          </p:nvPr>
        </p:nvSpPr>
        <p:spPr/>
        <p:txBody>
          <a:bodyPr/>
          <a:lstStyle/>
          <a:p>
            <a:fld id="{E7E86EAB-BAC2-42DC-BAB0-96C0423DE200}" type="slidenum">
              <a:rPr lang="en-SG" smtClean="0"/>
              <a:pPr/>
              <a:t>3</a:t>
            </a:fld>
            <a:endParaRPr lang="en-SG"/>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Shape 70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705" name="Shape 7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3949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Patents</a:t>
            </a:r>
            <a:r>
              <a:rPr lang="en-SG" baseline="0" dirty="0"/>
              <a:t> granted: </a:t>
            </a:r>
          </a:p>
          <a:p>
            <a:pPr marL="228600" indent="-228600">
              <a:buAutoNum type="arabicPeriod"/>
            </a:pPr>
            <a:r>
              <a:rPr lang="en-SG" baseline="0" dirty="0"/>
              <a:t>siRNA in decreasing melanin production</a:t>
            </a:r>
          </a:p>
          <a:p>
            <a:pPr marL="228600" indent="-228600">
              <a:buAutoNum type="arabicPeriod"/>
            </a:pPr>
            <a:r>
              <a:rPr lang="en-SG" baseline="0" dirty="0"/>
              <a:t>Hydrogel encapsulation of siRNA for release</a:t>
            </a:r>
          </a:p>
          <a:p>
            <a:pPr marL="228600" indent="-228600">
              <a:buAutoNum type="arabicPeriod"/>
            </a:pPr>
            <a:endParaRPr lang="en-SG" baseline="0" dirty="0"/>
          </a:p>
          <a:p>
            <a:pPr marL="0" indent="0">
              <a:buNone/>
            </a:pPr>
            <a:r>
              <a:rPr lang="en-SG" baseline="0" dirty="0"/>
              <a:t>Patent pending: </a:t>
            </a:r>
          </a:p>
          <a:p>
            <a:pPr marL="228600" indent="-228600">
              <a:buAutoNum type="arabicPeriod"/>
            </a:pPr>
            <a:r>
              <a:rPr lang="en-SG" baseline="0" dirty="0"/>
              <a:t>Use patent of hydrogel in combination with siRNA for synergistic effect</a:t>
            </a:r>
          </a:p>
          <a:p>
            <a:pPr marL="228600" indent="-228600">
              <a:buAutoNum type="arabicPeriod"/>
            </a:pPr>
            <a:r>
              <a:rPr lang="en-SG" baseline="0" dirty="0"/>
              <a:t>Process patent of using selfie to lead to formulation of </a:t>
            </a:r>
            <a:r>
              <a:rPr lang="en-SG" baseline="0"/>
              <a:t>siRNA </a:t>
            </a:r>
            <a:endParaRPr lang="en-SG" baseline="0" dirty="0"/>
          </a:p>
        </p:txBody>
      </p:sp>
      <p:sp>
        <p:nvSpPr>
          <p:cNvPr id="4" name="Slide Number Placeholder 3"/>
          <p:cNvSpPr>
            <a:spLocks noGrp="1"/>
          </p:cNvSpPr>
          <p:nvPr>
            <p:ph type="sldNum" sz="quarter" idx="10"/>
          </p:nvPr>
        </p:nvSpPr>
        <p:spPr/>
        <p:txBody>
          <a:bodyPr/>
          <a:lstStyle/>
          <a:p>
            <a:fld id="{CC387137-35D0-4DBD-9C9A-E80225F5210A}" type="slidenum">
              <a:rPr lang="en-SG" smtClean="0"/>
              <a:pPr/>
              <a:t>10</a:t>
            </a:fld>
            <a:endParaRPr lang="en-SG"/>
          </a:p>
        </p:txBody>
      </p:sp>
    </p:spTree>
    <p:extLst>
      <p:ext uri="{BB962C8B-B14F-4D97-AF65-F5344CB8AC3E}">
        <p14:creationId xmlns:p14="http://schemas.microsoft.com/office/powerpoint/2010/main" val="507675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1831C099-F77C-482A-B6DD-9AB13AF8357A}" type="slidenum">
              <a:rPr lang="en-SG" smtClean="0"/>
              <a:pPr/>
              <a:t>11</a:t>
            </a:fld>
            <a:endParaRPr lang="en-SG"/>
          </a:p>
        </p:txBody>
      </p:sp>
    </p:spTree>
    <p:extLst>
      <p:ext uri="{BB962C8B-B14F-4D97-AF65-F5344CB8AC3E}">
        <p14:creationId xmlns:p14="http://schemas.microsoft.com/office/powerpoint/2010/main" val="2129627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A recent</a:t>
            </a:r>
            <a:r>
              <a:rPr lang="en-SG" baseline="0" dirty="0"/>
              <a:t> consumer behaviour report on women in China shows increasing acceptance rates towards technology. People are more trusting of online sources and prefer to purchase and socialize on the Internet. Hence our marketing strategy focuses strongly on Internet usage.</a:t>
            </a:r>
            <a:endParaRPr lang="en-SG" dirty="0"/>
          </a:p>
          <a:p>
            <a:endParaRPr lang="en-SG" dirty="0"/>
          </a:p>
          <a:p>
            <a:r>
              <a:rPr lang="en-SG" dirty="0"/>
              <a:t>Use report from Mintel (Consumer </a:t>
            </a:r>
            <a:r>
              <a:rPr lang="en-SG" dirty="0" err="1"/>
              <a:t>behavior</a:t>
            </a:r>
            <a:r>
              <a:rPr lang="en-SG" dirty="0"/>
              <a:t> of women in China)</a:t>
            </a:r>
          </a:p>
          <a:p>
            <a:r>
              <a:rPr lang="en-SG" dirty="0"/>
              <a:t>Channels</a:t>
            </a:r>
          </a:p>
          <a:p>
            <a:pPr lvl="1"/>
            <a:r>
              <a:rPr lang="en-SG" dirty="0"/>
              <a:t>Videos</a:t>
            </a:r>
          </a:p>
          <a:p>
            <a:pPr lvl="1"/>
            <a:r>
              <a:rPr lang="en-SG" dirty="0"/>
              <a:t>Tie-ins with online celebrities</a:t>
            </a:r>
          </a:p>
          <a:p>
            <a:pPr lvl="1"/>
            <a:r>
              <a:rPr lang="en-SG" dirty="0"/>
              <a:t>Interactive apps</a:t>
            </a:r>
          </a:p>
          <a:p>
            <a:pPr lvl="2"/>
            <a:r>
              <a:rPr lang="en-SG" dirty="0"/>
              <a:t>Tracking progress</a:t>
            </a:r>
          </a:p>
          <a:p>
            <a:pPr lvl="2"/>
            <a:r>
              <a:rPr lang="en-SG" dirty="0"/>
              <a:t>Crating an online community</a:t>
            </a:r>
          </a:p>
          <a:p>
            <a:pPr lvl="1"/>
            <a:r>
              <a:rPr lang="en-SG" dirty="0"/>
              <a:t>Social media advertising (also for women-only services)</a:t>
            </a:r>
          </a:p>
          <a:p>
            <a:pPr lvl="1"/>
            <a:r>
              <a:rPr lang="en-SG" dirty="0"/>
              <a:t>Monthly boxes (vouchers)</a:t>
            </a:r>
          </a:p>
          <a:p>
            <a:endParaRPr lang="en-SG" dirty="0"/>
          </a:p>
        </p:txBody>
      </p:sp>
      <p:sp>
        <p:nvSpPr>
          <p:cNvPr id="4" name="Slide Number Placeholder 3"/>
          <p:cNvSpPr>
            <a:spLocks noGrp="1"/>
          </p:cNvSpPr>
          <p:nvPr>
            <p:ph type="sldNum" sz="quarter" idx="10"/>
          </p:nvPr>
        </p:nvSpPr>
        <p:spPr/>
        <p:txBody>
          <a:bodyPr/>
          <a:lstStyle/>
          <a:p>
            <a:fld id="{F52B82E9-3603-48E2-8283-D082DB1E5691}" type="slidenum">
              <a:rPr lang="en-SG" smtClean="0"/>
              <a:pPr/>
              <a:t>13</a:t>
            </a:fld>
            <a:endParaRPr lang="en-SG"/>
          </a:p>
        </p:txBody>
      </p:sp>
    </p:spTree>
    <p:extLst>
      <p:ext uri="{BB962C8B-B14F-4D97-AF65-F5344CB8AC3E}">
        <p14:creationId xmlns:p14="http://schemas.microsoft.com/office/powerpoint/2010/main" val="4140539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SG" sz="1200" b="0" i="0" u="none" strike="noStrike" kern="1200" dirty="0">
                <a:solidFill>
                  <a:schemeClr val="tx1"/>
                </a:solidFill>
                <a:effectLst/>
                <a:latin typeface="+mn-lt"/>
                <a:ea typeface="+mn-ea"/>
                <a:cs typeface="+mn-cs"/>
                <a:hlinkClick r:id="rId3"/>
              </a:rPr>
              <a:t>Arshine Pharmaceutical Co., Limited</a:t>
            </a:r>
            <a:endParaRPr lang="en-SG" sz="1200" b="0" i="0" u="none" strike="noStrike"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SG" sz="1200" b="1" i="0" kern="1200" dirty="0" err="1">
                <a:solidFill>
                  <a:schemeClr val="tx1"/>
                </a:solidFill>
                <a:effectLst/>
                <a:latin typeface="+mn-lt"/>
                <a:ea typeface="+mn-ea"/>
                <a:cs typeface="+mn-cs"/>
              </a:rPr>
              <a:t>ChemFine</a:t>
            </a:r>
            <a:r>
              <a:rPr lang="en-SG" sz="1200" b="1" i="0" kern="1200" dirty="0">
                <a:solidFill>
                  <a:schemeClr val="tx1"/>
                </a:solidFill>
                <a:effectLst/>
                <a:latin typeface="+mn-lt"/>
                <a:ea typeface="+mn-ea"/>
                <a:cs typeface="+mn-cs"/>
              </a:rPr>
              <a:t> International Co., Ltd.</a:t>
            </a:r>
          </a:p>
          <a:p>
            <a:pPr marL="0" marR="0" indent="0" algn="l" defTabSz="914400" rtl="0" eaLnBrk="1" fontAlgn="auto" latinLnBrk="0" hangingPunct="1">
              <a:lnSpc>
                <a:spcPct val="100000"/>
              </a:lnSpc>
              <a:spcBef>
                <a:spcPts val="0"/>
              </a:spcBef>
              <a:spcAft>
                <a:spcPts val="0"/>
              </a:spcAft>
              <a:buClrTx/>
              <a:buSzTx/>
              <a:buFontTx/>
              <a:buNone/>
              <a:tabLst/>
              <a:defRPr/>
            </a:pPr>
            <a:endParaRPr lang="en-SG" sz="1200" b="0" i="0" kern="1200" dirty="0">
              <a:solidFill>
                <a:schemeClr val="tx1"/>
              </a:solidFill>
              <a:effectLst/>
              <a:latin typeface="+mn-lt"/>
              <a:ea typeface="+mn-ea"/>
              <a:cs typeface="+mn-cs"/>
            </a:endParaRPr>
          </a:p>
          <a:p>
            <a:endParaRPr lang="en-SG" dirty="0"/>
          </a:p>
        </p:txBody>
      </p:sp>
      <p:sp>
        <p:nvSpPr>
          <p:cNvPr id="4" name="Slide Number Placeholder 3"/>
          <p:cNvSpPr>
            <a:spLocks noGrp="1"/>
          </p:cNvSpPr>
          <p:nvPr>
            <p:ph type="sldNum" sz="quarter" idx="10"/>
          </p:nvPr>
        </p:nvSpPr>
        <p:spPr/>
        <p:txBody>
          <a:bodyPr/>
          <a:lstStyle/>
          <a:p>
            <a:fld id="{E7E86EAB-BAC2-42DC-BAB0-96C0423DE200}" type="slidenum">
              <a:rPr lang="en-SG" smtClean="0"/>
              <a:pPr/>
              <a:t>16</a:t>
            </a:fld>
            <a:endParaRPr lang="en-SG"/>
          </a:p>
        </p:txBody>
      </p:sp>
    </p:spTree>
    <p:extLst>
      <p:ext uri="{BB962C8B-B14F-4D97-AF65-F5344CB8AC3E}">
        <p14:creationId xmlns:p14="http://schemas.microsoft.com/office/powerpoint/2010/main" val="1727755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0D6B2F7-8E35-40B2-957F-684F672FBA91}" type="datetimeFigureOut">
              <a:rPr lang="en-SG" smtClean="0"/>
              <a:pPr/>
              <a:t>3/10/2016</a:t>
            </a:fld>
            <a:endParaRPr lang="en-SG"/>
          </a:p>
        </p:txBody>
      </p:sp>
      <p:sp>
        <p:nvSpPr>
          <p:cNvPr id="5" name="Footer Placeholder 4"/>
          <p:cNvSpPr>
            <a:spLocks noGrp="1"/>
          </p:cNvSpPr>
          <p:nvPr>
            <p:ph type="ftr" sz="quarter" idx="11"/>
          </p:nvPr>
        </p:nvSpPr>
        <p:spPr>
          <a:xfrm>
            <a:off x="5332412" y="5883275"/>
            <a:ext cx="4324044" cy="365125"/>
          </a:xfrm>
        </p:spPr>
        <p:txBody>
          <a:bodyPr/>
          <a:lstStyle/>
          <a:p>
            <a:endParaRPr lang="en-SG"/>
          </a:p>
        </p:txBody>
      </p:sp>
      <p:sp>
        <p:nvSpPr>
          <p:cNvPr id="6" name="Slide Number Placeholder 5"/>
          <p:cNvSpPr>
            <a:spLocks noGrp="1"/>
          </p:cNvSpPr>
          <p:nvPr>
            <p:ph type="sldNum" sz="quarter" idx="12"/>
          </p:nvPr>
        </p:nvSpPr>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1793504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D6B2F7-8E35-40B2-957F-684F672FBA91}" type="datetimeFigureOut">
              <a:rPr lang="en-SG" smtClean="0"/>
              <a:pPr/>
              <a:t>3/10/2016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a:xfrm>
            <a:off x="10951856" y="5867131"/>
            <a:ext cx="551167" cy="365125"/>
          </a:xfrm>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134443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D6B2F7-8E35-40B2-957F-684F672FBA91}" type="datetimeFigureOut">
              <a:rPr lang="en-SG" smtClean="0"/>
              <a:pPr/>
              <a:t>3/10/2016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1865829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0D6B2F7-8E35-40B2-957F-684F672FBA91}" type="datetimeFigureOut">
              <a:rPr lang="en-SG" smtClean="0"/>
              <a:pPr/>
              <a:t>3/10/2016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165336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0D6B2F7-8E35-40B2-957F-684F672FBA91}" type="datetimeFigureOut">
              <a:rPr lang="en-SG" smtClean="0"/>
              <a:pPr/>
              <a:t>3/10/2016</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1920963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D6B2F7-8E35-40B2-957F-684F672FBA91}" type="datetimeFigureOut">
              <a:rPr lang="en-SG" smtClean="0"/>
              <a:pPr/>
              <a:t>3/10/2016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3595025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D6B2F7-8E35-40B2-957F-684F672FBA91}" type="datetimeFigureOut">
              <a:rPr lang="en-SG" smtClean="0"/>
              <a:pPr/>
              <a:t>3/10/2016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2563340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0D6B2F7-8E35-40B2-957F-684F672FBA91}" type="datetimeFigureOut">
              <a:rPr lang="en-SG" smtClean="0"/>
              <a:pPr/>
              <a:t>3/10/2016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541375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0D6B2F7-8E35-40B2-957F-684F672FBA91}" type="datetimeFigureOut">
              <a:rPr lang="en-SG" smtClean="0"/>
              <a:pPr/>
              <a:t>3/10/2016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1810501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0D6B2F7-8E35-40B2-957F-684F672FBA91}" type="datetimeFigureOut">
              <a:rPr lang="en-SG" smtClean="0"/>
              <a:pPr/>
              <a:t>3/10/2016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1386459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D6B2F7-8E35-40B2-957F-684F672FBA91}" type="datetimeFigureOut">
              <a:rPr lang="en-SG" smtClean="0"/>
              <a:pPr/>
              <a:t>3/10/2016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2827013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D6B2F7-8E35-40B2-957F-684F672FBA91}" type="datetimeFigureOut">
              <a:rPr lang="en-SG" smtClean="0"/>
              <a:pPr/>
              <a:t>3/10/2016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41792237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D6B2F7-8E35-40B2-957F-684F672FBA91}" type="datetimeFigureOut">
              <a:rPr lang="en-SG" smtClean="0"/>
              <a:pPr/>
              <a:t>3/10/2016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3221558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D6B2F7-8E35-40B2-957F-684F672FBA91}" type="datetimeFigureOut">
              <a:rPr lang="en-SG" smtClean="0"/>
              <a:pPr/>
              <a:t>3/10/2016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3736733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D6B2F7-8E35-40B2-957F-684F672FBA91}" type="datetimeFigureOut">
              <a:rPr lang="en-SG" smtClean="0"/>
              <a:pPr/>
              <a:t>3/10/2016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4187669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D6B2F7-8E35-40B2-957F-684F672FBA91}" type="datetimeFigureOut">
              <a:rPr lang="en-SG" smtClean="0"/>
              <a:pPr/>
              <a:t>3/10/2016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40884314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D6B2F7-8E35-40B2-957F-684F672FBA91}" type="datetimeFigureOut">
              <a:rPr lang="en-SG" smtClean="0"/>
              <a:pPr/>
              <a:t>3/10/2016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2D092A1-3D80-4D9B-BDCA-A61F7C5E6BE0}" type="slidenum">
              <a:rPr lang="en-SG" smtClean="0"/>
              <a:pPr/>
              <a:t>‹#›</a:t>
            </a:fld>
            <a:endParaRPr lang="en-SG"/>
          </a:p>
        </p:txBody>
      </p:sp>
    </p:spTree>
    <p:extLst>
      <p:ext uri="{BB962C8B-B14F-4D97-AF65-F5344CB8AC3E}">
        <p14:creationId xmlns:p14="http://schemas.microsoft.com/office/powerpoint/2010/main" val="2604457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0D6B2F7-8E35-40B2-957F-684F672FBA91}" type="datetimeFigureOut">
              <a:rPr lang="en-SG" smtClean="0"/>
              <a:pPr/>
              <a:t>3/10/2016</a:t>
            </a:fld>
            <a:endParaRPr lang="en-SG"/>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SG"/>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2D092A1-3D80-4D9B-BDCA-A61F7C5E6BE0}" type="slidenum">
              <a:rPr lang="en-SG" smtClean="0"/>
              <a:pPr/>
              <a:t>‹#›</a:t>
            </a:fld>
            <a:endParaRPr lang="en-SG"/>
          </a:p>
        </p:txBody>
      </p:sp>
    </p:spTree>
    <p:extLst>
      <p:ext uri="{BB962C8B-B14F-4D97-AF65-F5344CB8AC3E}">
        <p14:creationId xmlns:p14="http://schemas.microsoft.com/office/powerpoint/2010/main" val="639859429"/>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microsoft.com/office/2007/relationships/hdphoto" Target="../media/hdphoto1.wdp"/><Relationship Id="rId9"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tiff"/><Relationship Id="rId3" Type="http://schemas.openxmlformats.org/officeDocument/2006/relationships/image" Target="../media/image28.jpe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10.png"/><Relationship Id="rId10" Type="http://schemas.openxmlformats.org/officeDocument/2006/relationships/image" Target="../media/image35.png"/><Relationship Id="rId4" Type="http://schemas.openxmlformats.org/officeDocument/2006/relationships/image" Target="../media/image29.jpeg"/><Relationship Id="rId9" Type="http://schemas.openxmlformats.org/officeDocument/2006/relationships/image" Target="../media/image34.png"/><Relationship Id="rId14" Type="http://schemas.openxmlformats.org/officeDocument/2006/relationships/image" Target="../media/image39.png"/></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8" Type="http://schemas.openxmlformats.org/officeDocument/2006/relationships/image" Target="../media/image58.jpeg"/><Relationship Id="rId13" Type="http://schemas.openxmlformats.org/officeDocument/2006/relationships/image" Target="../media/image62.png"/><Relationship Id="rId3" Type="http://schemas.openxmlformats.org/officeDocument/2006/relationships/image" Target="../media/image53.jpeg"/><Relationship Id="rId7" Type="http://schemas.openxmlformats.org/officeDocument/2006/relationships/image" Target="../media/image57.png"/><Relationship Id="rId12" Type="http://schemas.openxmlformats.org/officeDocument/2006/relationships/image" Target="../media/image6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0.jpeg"/><Relationship Id="rId5" Type="http://schemas.openxmlformats.org/officeDocument/2006/relationships/image" Target="../media/image55.png"/><Relationship Id="rId10" Type="http://schemas.openxmlformats.org/officeDocument/2006/relationships/image" Target="../media/image59.jpeg"/><Relationship Id="rId4" Type="http://schemas.openxmlformats.org/officeDocument/2006/relationships/image" Target="../media/image54.jpeg"/><Relationship Id="rId9"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emt2.png"/>
          <p:cNvPicPr>
            <a:picLocks noChangeAspect="1"/>
          </p:cNvPicPr>
          <p:nvPr/>
        </p:nvPicPr>
        <p:blipFill>
          <a:blip r:embed="rId2" cstate="print"/>
          <a:stretch>
            <a:fillRect/>
          </a:stretch>
        </p:blipFill>
        <p:spPr>
          <a:xfrm>
            <a:off x="2834061" y="1767071"/>
            <a:ext cx="7046394" cy="2474772"/>
          </a:xfrm>
          <a:prstGeom prst="rect">
            <a:avLst/>
          </a:prstGeom>
        </p:spPr>
      </p:pic>
    </p:spTree>
    <p:extLst>
      <p:ext uri="{BB962C8B-B14F-4D97-AF65-F5344CB8AC3E}">
        <p14:creationId xmlns:p14="http://schemas.microsoft.com/office/powerpoint/2010/main" val="3461805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463040" y="-173174"/>
            <a:ext cx="9369084"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Company history</a:t>
            </a:r>
          </a:p>
        </p:txBody>
      </p:sp>
      <p:sp>
        <p:nvSpPr>
          <p:cNvPr id="5" name="TextBox 4"/>
          <p:cNvSpPr txBox="1"/>
          <p:nvPr/>
        </p:nvSpPr>
        <p:spPr>
          <a:xfrm>
            <a:off x="1229360" y="3149600"/>
            <a:ext cx="10696524"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err="1">
                <a:latin typeface="Arial" panose="020B0604020202020204" pitchFamily="34" charset="0"/>
                <a:cs typeface="Arial" panose="020B0604020202020204" pitchFamily="34" charset="0"/>
              </a:rPr>
              <a:t>Temasek</a:t>
            </a:r>
            <a:r>
              <a:rPr lang="en-US" sz="2400" dirty="0">
                <a:latin typeface="Arial" panose="020B0604020202020204" pitchFamily="34" charset="0"/>
                <a:cs typeface="Arial" panose="020B0604020202020204" pitchFamily="34" charset="0"/>
              </a:rPr>
              <a:t> Therapeutics was founded in 2015 by 5 co-founders from A*STAR (Agency for Science, Technology and Research), NUS (National University of Singapore) and NTU (Nanyang Technological University).</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Received seed stage funding of SG$921,888 in January 2015 under A*STAR, JCO (Joint council projects grants)</a:t>
            </a:r>
          </a:p>
          <a:p>
            <a:endParaRPr lang="en-US" sz="24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7849" y="1127760"/>
            <a:ext cx="4763306" cy="1666240"/>
          </a:xfrm>
          <a:prstGeom prst="rect">
            <a:avLst/>
          </a:prstGeom>
        </p:spPr>
      </p:pic>
    </p:spTree>
    <p:extLst>
      <p:ext uri="{BB962C8B-B14F-4D97-AF65-F5344CB8AC3E}">
        <p14:creationId xmlns:p14="http://schemas.microsoft.com/office/powerpoint/2010/main" val="3714198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ancient china white ski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9282"/>
          <a:stretch/>
        </p:blipFill>
        <p:spPr bwMode="auto">
          <a:xfrm>
            <a:off x="355116" y="1494382"/>
            <a:ext cx="2466089" cy="229139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india women white ski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3696" y="1489735"/>
            <a:ext cx="2247900" cy="31623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european fair skin"/>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66957"/>
          <a:stretch/>
        </p:blipFill>
        <p:spPr bwMode="auto">
          <a:xfrm>
            <a:off x="3603942" y="1494382"/>
            <a:ext cx="1982812" cy="461603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fair skin beauty"/>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35580" y="1489735"/>
            <a:ext cx="2699928" cy="250549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fair skin beauty china"/>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0721" r="5140"/>
          <a:stretch/>
        </p:blipFill>
        <p:spPr bwMode="auto">
          <a:xfrm>
            <a:off x="8759747" y="4020263"/>
            <a:ext cx="2756151" cy="20901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Image result for geisha"/>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8050" y="4211367"/>
            <a:ext cx="2884523" cy="1923977"/>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a:xfrm>
            <a:off x="1463040" y="-173174"/>
            <a:ext cx="9369084"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 desire for fair skin throughout the ages..</a:t>
            </a:r>
          </a:p>
        </p:txBody>
      </p:sp>
      <p:pic>
        <p:nvPicPr>
          <p:cNvPr id="12" name="Picture 11" descr="temt2.png"/>
          <p:cNvPicPr>
            <a:picLocks noChangeAspect="1"/>
          </p:cNvPicPr>
          <p:nvPr/>
        </p:nvPicPr>
        <p:blipFill>
          <a:blip r:embed="rId9" cstate="print"/>
          <a:stretch>
            <a:fillRect/>
          </a:stretch>
        </p:blipFill>
        <p:spPr>
          <a:xfrm>
            <a:off x="10845075" y="6384945"/>
            <a:ext cx="1346925" cy="473055"/>
          </a:xfrm>
          <a:prstGeom prst="rect">
            <a:avLst/>
          </a:prstGeom>
        </p:spPr>
      </p:pic>
    </p:spTree>
    <p:extLst>
      <p:ext uri="{BB962C8B-B14F-4D97-AF65-F5344CB8AC3E}">
        <p14:creationId xmlns:p14="http://schemas.microsoft.com/office/powerpoint/2010/main" val="995951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fair skin before and aft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47259" y="1204589"/>
            <a:ext cx="3660311" cy="202577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fair skin before and af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5020" y="3364009"/>
            <a:ext cx="4000500" cy="30003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fair skin before and after kore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33699" y="3364009"/>
            <a:ext cx="4286250" cy="30003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Before and After</a:t>
            </a:r>
          </a:p>
        </p:txBody>
      </p:sp>
      <p:pic>
        <p:nvPicPr>
          <p:cNvPr id="8" name="Picture 7" descr="temt2.png"/>
          <p:cNvPicPr>
            <a:picLocks noChangeAspect="1"/>
          </p:cNvPicPr>
          <p:nvPr/>
        </p:nvPicPr>
        <p:blipFill>
          <a:blip r:embed="rId5" cstate="print"/>
          <a:stretch>
            <a:fillRect/>
          </a:stretch>
        </p:blipFill>
        <p:spPr>
          <a:xfrm>
            <a:off x="10845075" y="6384945"/>
            <a:ext cx="1346925" cy="473055"/>
          </a:xfrm>
          <a:prstGeom prst="rect">
            <a:avLst/>
          </a:prstGeom>
        </p:spPr>
      </p:pic>
    </p:spTree>
    <p:extLst>
      <p:ext uri="{BB962C8B-B14F-4D97-AF65-F5344CB8AC3E}">
        <p14:creationId xmlns:p14="http://schemas.microsoft.com/office/powerpoint/2010/main" val="419700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image.slidesharecdn.com/evolvinghabitsinglobalbeautyildikoszalai-150416131956-conversion-gate02/95/evolving-habits-in-global-beauty-8-638.jpg?cb=14291907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0" y="1182336"/>
            <a:ext cx="6840266" cy="5305878"/>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Market size</a:t>
            </a:r>
          </a:p>
        </p:txBody>
      </p:sp>
      <p:sp>
        <p:nvSpPr>
          <p:cNvPr id="15" name="Oval 14"/>
          <p:cNvSpPr/>
          <p:nvPr/>
        </p:nvSpPr>
        <p:spPr>
          <a:xfrm>
            <a:off x="6833616" y="1182336"/>
            <a:ext cx="5358384" cy="5675664"/>
          </a:xfrm>
          <a:prstGeom prst="ellipse">
            <a:avLst/>
          </a:prstGeom>
          <a:solidFill>
            <a:schemeClr val="accent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6" name="Oval 15"/>
          <p:cNvSpPr/>
          <p:nvPr/>
        </p:nvSpPr>
        <p:spPr>
          <a:xfrm>
            <a:off x="7486650" y="2551988"/>
            <a:ext cx="3973830" cy="4306012"/>
          </a:xfrm>
          <a:prstGeom prst="ellipse">
            <a:avLst/>
          </a:prstGeom>
          <a:solidFill>
            <a:schemeClr val="accent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7" name="Oval 16"/>
          <p:cNvSpPr/>
          <p:nvPr/>
        </p:nvSpPr>
        <p:spPr>
          <a:xfrm>
            <a:off x="8096250" y="3547872"/>
            <a:ext cx="2770492" cy="3310128"/>
          </a:xfrm>
          <a:prstGeom prst="ellipse">
            <a:avLst/>
          </a:prstGeom>
          <a:solidFill>
            <a:schemeClr val="accent1">
              <a:lumMod val="60000"/>
              <a:lumOff val="4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8" name="TextBox 17"/>
          <p:cNvSpPr txBox="1"/>
          <p:nvPr/>
        </p:nvSpPr>
        <p:spPr>
          <a:xfrm>
            <a:off x="7619999" y="1984100"/>
            <a:ext cx="3884397" cy="369332"/>
          </a:xfrm>
          <a:prstGeom prst="rect">
            <a:avLst/>
          </a:prstGeom>
          <a:noFill/>
        </p:spPr>
        <p:txBody>
          <a:bodyPr wrap="none" rtlCol="0">
            <a:spAutoFit/>
          </a:bodyPr>
          <a:lstStyle/>
          <a:p>
            <a:r>
              <a:rPr lang="en-SG" dirty="0">
                <a:solidFill>
                  <a:schemeClr val="bg1"/>
                </a:solidFill>
                <a:latin typeface="Arial" panose="020B0604020202020204" pitchFamily="34" charset="0"/>
                <a:cs typeface="Arial" panose="020B0604020202020204" pitchFamily="34" charset="0"/>
              </a:rPr>
              <a:t>Global skin lightening market ~$23B</a:t>
            </a:r>
          </a:p>
        </p:txBody>
      </p:sp>
      <p:sp>
        <p:nvSpPr>
          <p:cNvPr id="19" name="TextBox 18"/>
          <p:cNvSpPr txBox="1"/>
          <p:nvPr/>
        </p:nvSpPr>
        <p:spPr>
          <a:xfrm>
            <a:off x="8373478" y="2908644"/>
            <a:ext cx="2493264" cy="369332"/>
          </a:xfrm>
          <a:prstGeom prst="rect">
            <a:avLst/>
          </a:prstGeom>
          <a:noFill/>
        </p:spPr>
        <p:txBody>
          <a:bodyPr wrap="square" rtlCol="0">
            <a:spAutoFit/>
          </a:bodyPr>
          <a:lstStyle/>
          <a:p>
            <a:r>
              <a:rPr lang="en-SG" dirty="0">
                <a:solidFill>
                  <a:schemeClr val="bg1"/>
                </a:solidFill>
                <a:latin typeface="Arial" panose="020B0604020202020204" pitchFamily="34" charset="0"/>
                <a:cs typeface="Arial" panose="020B0604020202020204" pitchFamily="34" charset="0"/>
              </a:rPr>
              <a:t>57% in Asia Pacific</a:t>
            </a:r>
          </a:p>
        </p:txBody>
      </p:sp>
      <p:sp>
        <p:nvSpPr>
          <p:cNvPr id="20" name="TextBox 19"/>
          <p:cNvSpPr txBox="1"/>
          <p:nvPr/>
        </p:nvSpPr>
        <p:spPr>
          <a:xfrm>
            <a:off x="8257654" y="4270248"/>
            <a:ext cx="2609088" cy="369332"/>
          </a:xfrm>
          <a:prstGeom prst="rect">
            <a:avLst/>
          </a:prstGeom>
          <a:noFill/>
        </p:spPr>
        <p:txBody>
          <a:bodyPr wrap="square" rtlCol="0">
            <a:spAutoFit/>
          </a:bodyPr>
          <a:lstStyle/>
          <a:p>
            <a:r>
              <a:rPr lang="en-SG" dirty="0">
                <a:solidFill>
                  <a:schemeClr val="bg1"/>
                </a:solidFill>
                <a:latin typeface="Arial" panose="020B0604020202020204" pitchFamily="34" charset="0"/>
                <a:cs typeface="Arial" panose="020B0604020202020204" pitchFamily="34" charset="0"/>
              </a:rPr>
              <a:t>$3.9B market in China</a:t>
            </a:r>
          </a:p>
        </p:txBody>
      </p:sp>
    </p:spTree>
    <p:extLst>
      <p:ext uri="{BB962C8B-B14F-4D97-AF65-F5344CB8AC3E}">
        <p14:creationId xmlns:p14="http://schemas.microsoft.com/office/powerpoint/2010/main" val="4293563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2650" y="2138289"/>
            <a:ext cx="7886700" cy="4527554"/>
          </a:xfrm>
        </p:spPr>
        <p:txBody>
          <a:bodyPr>
            <a:normAutofit/>
          </a:bodyPr>
          <a:lstStyle/>
          <a:p>
            <a:r>
              <a:rPr lang="en-SG" dirty="0">
                <a:latin typeface="Arial" panose="020B0604020202020204" pitchFamily="34" charset="0"/>
                <a:cs typeface="Arial" panose="020B0604020202020204" pitchFamily="34" charset="0"/>
              </a:rPr>
              <a:t>Customised dose of siRNA adjusted to individual skin conditions</a:t>
            </a:r>
          </a:p>
          <a:p>
            <a:r>
              <a:rPr lang="en-SG" dirty="0">
                <a:latin typeface="Arial" panose="020B0604020202020204" pitchFamily="34" charset="0"/>
                <a:cs typeface="Arial" panose="020B0604020202020204" pitchFamily="34" charset="0"/>
              </a:rPr>
              <a:t>siRNA hydrogel in a pen applicator</a:t>
            </a:r>
          </a:p>
          <a:p>
            <a:endParaRPr lang="en-SG" sz="3200" dirty="0">
              <a:latin typeface="Helvetica Neue" panose="020B0604020202020204" charset="0"/>
            </a:endParaRPr>
          </a:p>
          <a:p>
            <a:endParaRPr lang="en-SG" sz="3200" dirty="0">
              <a:latin typeface="Helvetica Neue" panose="020B0604020202020204" charset="0"/>
            </a:endParaRPr>
          </a:p>
          <a:p>
            <a:endParaRPr lang="en-SG" sz="3200" dirty="0">
              <a:latin typeface="Helvetica Neue" panose="020B0604020202020204" charset="0"/>
            </a:endParaRPr>
          </a:p>
          <a:p>
            <a:pPr marL="0" indent="0">
              <a:buNone/>
            </a:pPr>
            <a:endParaRPr lang="en-SG" sz="3200" dirty="0">
              <a:latin typeface="Helvetica Neue" panose="020B0604020202020204" charset="0"/>
            </a:endParaRPr>
          </a:p>
          <a:p>
            <a:pPr marL="0" indent="0">
              <a:buNone/>
            </a:pPr>
            <a:endParaRPr lang="en-SG" sz="3200" dirty="0">
              <a:latin typeface="Helvetica Neue" panose="020B0604020202020204" charset="0"/>
            </a:endParaRPr>
          </a:p>
          <a:p>
            <a:endParaRPr lang="en-SG" sz="3200" dirty="0">
              <a:latin typeface="Helvetica Neue" panose="020B0604020202020204" charset="0"/>
            </a:endParaRPr>
          </a:p>
        </p:txBody>
      </p:sp>
      <p:sp>
        <p:nvSpPr>
          <p:cNvPr id="8"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Solution</a:t>
            </a:r>
          </a:p>
        </p:txBody>
      </p:sp>
      <p:sp>
        <p:nvSpPr>
          <p:cNvPr id="7" name="Rectangle 6"/>
          <p:cNvSpPr/>
          <p:nvPr/>
        </p:nvSpPr>
        <p:spPr>
          <a:xfrm>
            <a:off x="5226057" y="4996934"/>
            <a:ext cx="1803699" cy="923330"/>
          </a:xfrm>
          <a:prstGeom prst="rect">
            <a:avLst/>
          </a:prstGeom>
          <a:solidFill>
            <a:schemeClr val="bg1"/>
          </a:solidFill>
        </p:spPr>
        <p:txBody>
          <a:bodyPr wrap="none" lIns="91440" tIns="45720" rIns="91440" bIns="45720">
            <a:spAutoFit/>
          </a:bodyPr>
          <a:lstStyle/>
          <a:p>
            <a:pPr algn="ctr"/>
            <a:r>
              <a:rPr lang="ja-JP" altLang="en-US" sz="5400" dirty="0">
                <a:ln w="18415" cmpd="sng">
                  <a:solidFill>
                    <a:srgbClr val="FFFFFF"/>
                  </a:solidFill>
                  <a:prstDash val="solid"/>
                </a:ln>
                <a:solidFill>
                  <a:srgbClr val="FFFFFF"/>
                </a:solidFill>
                <a:effectLst>
                  <a:glow rad="127000">
                    <a:schemeClr val="bg1">
                      <a:lumMod val="50000"/>
                      <a:alpha val="31000"/>
                    </a:schemeClr>
                  </a:glow>
                  <a:outerShdw blurRad="101600" dir="6000000" algn="tl" rotWithShape="0">
                    <a:srgbClr val="000000">
                      <a:alpha val="61000"/>
                    </a:srgbClr>
                  </a:outerShdw>
                </a:effectLst>
              </a:rPr>
              <a:t>露</a:t>
            </a:r>
            <a:r>
              <a:rPr lang="ja-JP" altLang="en-US" sz="5400" dirty="0">
                <a:ln w="18415" cmpd="sng">
                  <a:solidFill>
                    <a:srgbClr val="FFFFFF"/>
                  </a:solidFill>
                  <a:prstDash val="solid"/>
                </a:ln>
                <a:solidFill>
                  <a:srgbClr val="FFFFFF"/>
                </a:solidFill>
                <a:effectLst>
                  <a:glow rad="127000">
                    <a:schemeClr val="bg1">
                      <a:alpha val="31000"/>
                    </a:schemeClr>
                  </a:glow>
                  <a:outerShdw blurRad="101600" dir="6000000" algn="tl" rotWithShape="0">
                    <a:srgbClr val="000000">
                      <a:alpha val="61000"/>
                    </a:srgbClr>
                  </a:outerShdw>
                  <a:reflection blurRad="6350" stA="50000" endA="300" endPos="50000" dist="60007" dir="5400000" sy="-100000" algn="bl" rotWithShape="0"/>
                </a:effectLst>
              </a:rPr>
              <a:t>美</a:t>
            </a:r>
            <a:r>
              <a:rPr lang="en-US" sz="3200" baseline="30000" dirty="0">
                <a:ln w="18415" cmpd="sng">
                  <a:solidFill>
                    <a:srgbClr val="FFFFFF"/>
                  </a:solidFill>
                  <a:prstDash val="solid"/>
                </a:ln>
                <a:effectLst>
                  <a:glow rad="127000">
                    <a:schemeClr val="bg1">
                      <a:alpha val="31000"/>
                    </a:schemeClr>
                  </a:glow>
                </a:effectLst>
              </a:rPr>
              <a:t>™</a:t>
            </a:r>
          </a:p>
        </p:txBody>
      </p:sp>
      <p:sp>
        <p:nvSpPr>
          <p:cNvPr id="9" name="Rectangle 8"/>
          <p:cNvSpPr/>
          <p:nvPr/>
        </p:nvSpPr>
        <p:spPr>
          <a:xfrm>
            <a:off x="4451168" y="3892296"/>
            <a:ext cx="3353476" cy="923330"/>
          </a:xfrm>
          <a:prstGeom prst="rect">
            <a:avLst/>
          </a:prstGeom>
          <a:solidFill>
            <a:schemeClr val="bg1"/>
          </a:solidFill>
          <a:ln>
            <a:noFill/>
          </a:ln>
        </p:spPr>
        <p:txBody>
          <a:bodyPr wrap="square" lIns="91440" tIns="45720" rIns="91440" bIns="45720">
            <a:spAutoFit/>
          </a:bodyPr>
          <a:lstStyle/>
          <a:p>
            <a:pPr algn="ctr"/>
            <a:r>
              <a:rPr lang="en-US" altLang="ja-JP" sz="5400" dirty="0">
                <a:ln w="18415" cmpd="sng">
                  <a:solidFill>
                    <a:srgbClr val="FFFFFF"/>
                  </a:solidFill>
                  <a:prstDash val="solid"/>
                </a:ln>
                <a:solidFill>
                  <a:srgbClr val="FFFFFF"/>
                </a:solidFill>
                <a:effectLst>
                  <a:glow rad="127000">
                    <a:schemeClr val="bg1">
                      <a:lumMod val="50000"/>
                      <a:alpha val="31000"/>
                    </a:schemeClr>
                  </a:glow>
                  <a:outerShdw blurRad="101600" dir="6000000" algn="tl" rotWithShape="0">
                    <a:srgbClr val="000000">
                      <a:alpha val="61000"/>
                    </a:srgbClr>
                  </a:outerShdw>
                </a:effectLst>
              </a:rPr>
              <a:t>Lum</a:t>
            </a:r>
            <a:r>
              <a:rPr lang="en-US" altLang="ja-JP" sz="5400" dirty="0">
                <a:ln w="18415" cmpd="sng">
                  <a:solidFill>
                    <a:srgbClr val="FFFFFF"/>
                  </a:solidFill>
                  <a:prstDash val="solid"/>
                </a:ln>
                <a:solidFill>
                  <a:srgbClr val="FFFFFF"/>
                </a:solidFill>
                <a:effectLst>
                  <a:glow rad="127000">
                    <a:schemeClr val="bg1">
                      <a:alpha val="31000"/>
                    </a:schemeClr>
                  </a:glow>
                  <a:outerShdw blurRad="101600" dir="6000000" algn="tl" rotWithShape="0">
                    <a:srgbClr val="000000">
                      <a:alpha val="61000"/>
                    </a:srgbClr>
                  </a:outerShdw>
                  <a:reflection blurRad="6350" stA="50000" endA="300" endPos="50000" dist="60007" dir="5400000" sy="-100000" algn="bl" rotWithShape="0"/>
                </a:effectLst>
              </a:rPr>
              <a:t>|</a:t>
            </a:r>
            <a:r>
              <a:rPr lang="en-US" altLang="ja-JP" sz="5400" dirty="0">
                <a:ln w="18415" cmpd="sng">
                  <a:solidFill>
                    <a:srgbClr val="FFFFFF"/>
                  </a:solidFill>
                  <a:prstDash val="solid"/>
                </a:ln>
                <a:solidFill>
                  <a:srgbClr val="FFFFFF"/>
                </a:solidFill>
                <a:effectLst>
                  <a:glow rad="127000">
                    <a:schemeClr val="bg1">
                      <a:lumMod val="50000"/>
                      <a:alpha val="31000"/>
                    </a:schemeClr>
                  </a:glow>
                  <a:outerShdw blurRad="101600" dir="6000000" algn="tl" rotWithShape="0">
                    <a:srgbClr val="000000">
                      <a:alpha val="61000"/>
                    </a:srgbClr>
                  </a:outerShdw>
                </a:effectLst>
              </a:rPr>
              <a:t>na</a:t>
            </a:r>
            <a:r>
              <a:rPr lang="en-US" sz="3200" b="0" cap="none" spc="0" baseline="30000" dirty="0">
                <a:ln w="18415" cmpd="sng">
                  <a:solidFill>
                    <a:srgbClr val="FFFFFF"/>
                  </a:solidFill>
                  <a:prstDash val="solid"/>
                </a:ln>
                <a:solidFill>
                  <a:schemeClr val="tx2"/>
                </a:solidFill>
                <a:effectLst>
                  <a:glow rad="127000">
                    <a:schemeClr val="bg1">
                      <a:alpha val="31000"/>
                    </a:schemeClr>
                  </a:glow>
                </a:effectLst>
              </a:rPr>
              <a:t>™</a:t>
            </a:r>
            <a:endParaRPr lang="en-US" sz="1200" b="0" cap="none" spc="0" baseline="30000" dirty="0">
              <a:ln w="18415" cmpd="sng">
                <a:solidFill>
                  <a:srgbClr val="FFFFFF"/>
                </a:solidFill>
                <a:prstDash val="solid"/>
              </a:ln>
              <a:solidFill>
                <a:schemeClr val="tx2"/>
              </a:solidFill>
              <a:effectLst>
                <a:glow rad="127000">
                  <a:schemeClr val="bg1">
                    <a:alpha val="31000"/>
                  </a:schemeClr>
                </a:glow>
              </a:effectLst>
            </a:endParaRPr>
          </a:p>
        </p:txBody>
      </p:sp>
      <p:sp>
        <p:nvSpPr>
          <p:cNvPr id="10" name="Rectangle 9"/>
          <p:cNvSpPr/>
          <p:nvPr/>
        </p:nvSpPr>
        <p:spPr>
          <a:xfrm>
            <a:off x="5573908" y="6092230"/>
            <a:ext cx="1107996" cy="369332"/>
          </a:xfrm>
          <a:prstGeom prst="rect">
            <a:avLst/>
          </a:prstGeom>
        </p:spPr>
        <p:txBody>
          <a:bodyPr wrap="none">
            <a:spAutoFit/>
          </a:bodyPr>
          <a:lstStyle/>
          <a:p>
            <a:r>
              <a:rPr lang="ja-JP" altLang="en-US" dirty="0"/>
              <a:t>露出真美</a:t>
            </a:r>
            <a:endParaRPr lang="en-SG" dirty="0"/>
          </a:p>
        </p:txBody>
      </p:sp>
      <p:pic>
        <p:nvPicPr>
          <p:cNvPr id="11" name="Picture 10" descr="temt2.png"/>
          <p:cNvPicPr>
            <a:picLocks noChangeAspect="1"/>
          </p:cNvPicPr>
          <p:nvPr/>
        </p:nvPicPr>
        <p:blipFill>
          <a:blip r:embed="rId2" cstate="print"/>
          <a:stretch>
            <a:fillRect/>
          </a:stretch>
        </p:blipFill>
        <p:spPr>
          <a:xfrm>
            <a:off x="10845075" y="6384945"/>
            <a:ext cx="1346925" cy="473055"/>
          </a:xfrm>
          <a:prstGeom prst="rect">
            <a:avLst/>
          </a:prstGeom>
        </p:spPr>
      </p:pic>
    </p:spTree>
    <p:extLst>
      <p:ext uri="{BB962C8B-B14F-4D97-AF65-F5344CB8AC3E}">
        <p14:creationId xmlns:p14="http://schemas.microsoft.com/office/powerpoint/2010/main" val="965273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pic>
        <p:nvPicPr>
          <p:cNvPr id="4" name="Content Placeholder 3" descr="Lumina.png"/>
          <p:cNvPicPr>
            <a:picLocks noGrp="1" noChangeAspect="1"/>
          </p:cNvPicPr>
          <p:nvPr>
            <p:ph idx="1"/>
          </p:nvPr>
        </p:nvPicPr>
        <p:blipFill>
          <a:blip r:embed="rId2" cstate="print">
            <a:lum bright="10000" contrast="7000"/>
          </a:blip>
          <a:stretch>
            <a:fillRect/>
          </a:stretch>
        </p:blipFill>
        <p:spPr>
          <a:xfrm>
            <a:off x="0" y="0"/>
            <a:ext cx="12193332" cy="6858000"/>
          </a:xfrm>
        </p:spPr>
      </p:pic>
      <p:sp>
        <p:nvSpPr>
          <p:cNvPr id="5" name="Rectangle 4"/>
          <p:cNvSpPr/>
          <p:nvPr/>
        </p:nvSpPr>
        <p:spPr>
          <a:xfrm>
            <a:off x="321931" y="167319"/>
            <a:ext cx="3353476" cy="923330"/>
          </a:xfrm>
          <a:prstGeom prst="rect">
            <a:avLst/>
          </a:prstGeom>
          <a:noFill/>
          <a:ln>
            <a:noFill/>
          </a:ln>
        </p:spPr>
        <p:txBody>
          <a:bodyPr wrap="square" lIns="91440" tIns="45720" rIns="91440" bIns="45720">
            <a:spAutoFit/>
          </a:bodyPr>
          <a:lstStyle/>
          <a:p>
            <a:pPr algn="ctr"/>
            <a:r>
              <a:rPr lang="en-US" altLang="ja-JP" sz="5400" dirty="0">
                <a:ln w="18415" cmpd="sng">
                  <a:solidFill>
                    <a:srgbClr val="FFFFFF"/>
                  </a:solidFill>
                  <a:prstDash val="solid"/>
                </a:ln>
                <a:solidFill>
                  <a:srgbClr val="FFFFFF"/>
                </a:solidFill>
                <a:effectLst>
                  <a:glow rad="127000">
                    <a:schemeClr val="bg1">
                      <a:lumMod val="50000"/>
                      <a:alpha val="31000"/>
                    </a:schemeClr>
                  </a:glow>
                  <a:outerShdw blurRad="101600" dir="6000000" algn="tl" rotWithShape="0">
                    <a:srgbClr val="000000">
                      <a:alpha val="61000"/>
                    </a:srgbClr>
                  </a:outerShdw>
                </a:effectLst>
              </a:rPr>
              <a:t>Lum</a:t>
            </a:r>
            <a:r>
              <a:rPr lang="en-US" altLang="ja-JP" sz="5400" dirty="0">
                <a:ln w="18415" cmpd="sng">
                  <a:solidFill>
                    <a:srgbClr val="FFFFFF"/>
                  </a:solidFill>
                  <a:prstDash val="solid"/>
                </a:ln>
                <a:solidFill>
                  <a:srgbClr val="FFFFFF"/>
                </a:solidFill>
                <a:effectLst>
                  <a:glow rad="127000">
                    <a:schemeClr val="bg1">
                      <a:alpha val="31000"/>
                    </a:schemeClr>
                  </a:glow>
                  <a:outerShdw blurRad="101600" dir="6000000" algn="tl" rotWithShape="0">
                    <a:srgbClr val="000000">
                      <a:alpha val="61000"/>
                    </a:srgbClr>
                  </a:outerShdw>
                  <a:reflection blurRad="6350" stA="50000" endA="300" endPos="50000" dist="60007" dir="5400000" sy="-100000" algn="bl" rotWithShape="0"/>
                </a:effectLst>
              </a:rPr>
              <a:t>|</a:t>
            </a:r>
            <a:r>
              <a:rPr lang="en-US" altLang="ja-JP" sz="5400" dirty="0">
                <a:ln w="18415" cmpd="sng">
                  <a:solidFill>
                    <a:srgbClr val="FFFFFF"/>
                  </a:solidFill>
                  <a:prstDash val="solid"/>
                </a:ln>
                <a:solidFill>
                  <a:srgbClr val="FFFFFF"/>
                </a:solidFill>
                <a:effectLst>
                  <a:glow rad="127000">
                    <a:schemeClr val="bg1">
                      <a:lumMod val="50000"/>
                      <a:alpha val="31000"/>
                    </a:schemeClr>
                  </a:glow>
                  <a:outerShdw blurRad="101600" dir="6000000" algn="tl" rotWithShape="0">
                    <a:srgbClr val="000000">
                      <a:alpha val="61000"/>
                    </a:srgbClr>
                  </a:outerShdw>
                </a:effectLst>
              </a:rPr>
              <a:t>na</a:t>
            </a:r>
            <a:r>
              <a:rPr lang="en-US" sz="3200" b="0" cap="none" spc="0" baseline="30000" dirty="0">
                <a:ln w="18415" cmpd="sng">
                  <a:solidFill>
                    <a:srgbClr val="FFFFFF"/>
                  </a:solidFill>
                  <a:prstDash val="solid"/>
                </a:ln>
                <a:solidFill>
                  <a:schemeClr val="tx2"/>
                </a:solidFill>
                <a:effectLst/>
              </a:rPr>
              <a:t>™</a:t>
            </a:r>
            <a:endParaRPr lang="en-US" sz="1200" b="0" cap="none" spc="0" baseline="30000" dirty="0">
              <a:ln w="18415" cmpd="sng">
                <a:solidFill>
                  <a:srgbClr val="FFFFFF"/>
                </a:solidFill>
                <a:prstDash val="solid"/>
              </a:ln>
              <a:solidFill>
                <a:schemeClr val="tx2"/>
              </a:solidFill>
              <a:effectLst/>
            </a:endParaRPr>
          </a:p>
        </p:txBody>
      </p:sp>
      <p:sp>
        <p:nvSpPr>
          <p:cNvPr id="6" name="Rectangle 5"/>
          <p:cNvSpPr/>
          <p:nvPr/>
        </p:nvSpPr>
        <p:spPr>
          <a:xfrm>
            <a:off x="10776228" y="6396335"/>
            <a:ext cx="1415772" cy="461665"/>
          </a:xfrm>
          <a:prstGeom prst="rect">
            <a:avLst/>
          </a:prstGeom>
        </p:spPr>
        <p:txBody>
          <a:bodyPr wrap="none">
            <a:spAutoFit/>
          </a:bodyPr>
          <a:lstStyle/>
          <a:p>
            <a:r>
              <a:rPr lang="ja-JP" altLang="en-US" sz="2400" dirty="0">
                <a:solidFill>
                  <a:schemeClr val="bg1"/>
                </a:solidFill>
              </a:rPr>
              <a:t>露出真美</a:t>
            </a:r>
            <a:endParaRPr lang="en-SG" sz="2400"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pic>
        <p:nvPicPr>
          <p:cNvPr id="1032" name="Picture 8" descr="http://graphicdesignjunction.com/wp-content/uploads/2014/09/04+iPhone6+iPhone+Plus+Mockups.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54" b="97541" l="3341" r="97550"/>
                    </a14:imgEffect>
                  </a14:imgLayer>
                </a14:imgProps>
              </a:ext>
              <a:ext uri="{28A0092B-C50C-407E-A947-70E740481C1C}">
                <a14:useLocalDpi xmlns:a14="http://schemas.microsoft.com/office/drawing/2010/main" val="0"/>
              </a:ext>
            </a:extLst>
          </a:blip>
          <a:srcRect/>
          <a:stretch>
            <a:fillRect/>
          </a:stretch>
        </p:blipFill>
        <p:spPr bwMode="auto">
          <a:xfrm>
            <a:off x="1769167" y="1601906"/>
            <a:ext cx="1869661" cy="3556554"/>
          </a:xfrm>
          <a:prstGeom prst="rect">
            <a:avLst/>
          </a:prstGeom>
          <a:noFill/>
          <a:extLst>
            <a:ext uri="{909E8E84-426E-40DD-AFC4-6F175D3DCCD1}">
              <a14:hiddenFill xmlns:a14="http://schemas.microsoft.com/office/drawing/2010/main">
                <a:solidFill>
                  <a:srgbClr val="FFFFFF"/>
                </a:solidFill>
              </a14:hiddenFill>
            </a:ext>
          </a:extLst>
        </p:spPr>
      </p:pic>
      <p:sp>
        <p:nvSpPr>
          <p:cNvPr id="711" name="Shape 711"/>
          <p:cNvSpPr/>
          <p:nvPr/>
        </p:nvSpPr>
        <p:spPr>
          <a:xfrm>
            <a:off x="1616074" y="5069874"/>
            <a:ext cx="2163927" cy="461664"/>
          </a:xfrm>
          <a:prstGeom prst="rect">
            <a:avLst/>
          </a:prstGeom>
          <a:noFill/>
          <a:ln>
            <a:noFill/>
          </a:ln>
        </p:spPr>
        <p:txBody>
          <a:bodyPr lIns="91425" tIns="45700" rIns="91425" bIns="45700" anchor="t" anchorCtr="0">
            <a:noAutofit/>
          </a:bodyPr>
          <a:lstStyle/>
          <a:p>
            <a:pPr algn="ctr">
              <a:buSzPct val="25000"/>
            </a:pPr>
            <a:r>
              <a:rPr lang="en-US" sz="2400" b="1" dirty="0">
                <a:solidFill>
                  <a:schemeClr val="tx2"/>
                </a:solidFill>
                <a:latin typeface="Arial" panose="020B0604020202020204" pitchFamily="34" charset="0"/>
                <a:ea typeface="Calibri"/>
                <a:cs typeface="Arial" panose="020B0604020202020204" pitchFamily="34" charset="0"/>
                <a:sym typeface="Calibri"/>
              </a:rPr>
              <a:t>Snap a selfie on our app</a:t>
            </a:r>
          </a:p>
        </p:txBody>
      </p:sp>
      <p:pic>
        <p:nvPicPr>
          <p:cNvPr id="1026" name="Picture 2" descr="http://www.etopical.com/wp-content/uploads/2015/01/Before-and-after-skin-bleaching-and-removing-dark-spots.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1066"/>
          <a:stretch/>
        </p:blipFill>
        <p:spPr bwMode="auto">
          <a:xfrm>
            <a:off x="1990724" y="2396432"/>
            <a:ext cx="1414626" cy="2015873"/>
          </a:xfrm>
          <a:prstGeom prst="rect">
            <a:avLst/>
          </a:prstGeom>
          <a:noFill/>
          <a:extLst>
            <a:ext uri="{909E8E84-426E-40DD-AFC4-6F175D3DCCD1}">
              <a14:hiddenFill xmlns:a14="http://schemas.microsoft.com/office/drawing/2010/main">
                <a:solidFill>
                  <a:srgbClr val="FFFFFF"/>
                </a:solidFill>
              </a14:hiddenFill>
            </a:ext>
          </a:extLst>
        </p:spPr>
      </p:pic>
      <p:grpSp>
        <p:nvGrpSpPr>
          <p:cNvPr id="728" name="Group 727"/>
          <p:cNvGrpSpPr/>
          <p:nvPr/>
        </p:nvGrpSpPr>
        <p:grpSpPr>
          <a:xfrm>
            <a:off x="4823957" y="1737452"/>
            <a:ext cx="2305553" cy="3285463"/>
            <a:chOff x="2700041" y="1071823"/>
            <a:chExt cx="2305553" cy="3285463"/>
          </a:xfrm>
        </p:grpSpPr>
        <p:pic>
          <p:nvPicPr>
            <p:cNvPr id="14" name="Picture 2" descr="http://www.etopical.com/wp-content/uploads/2015/01/Before-and-after-skin-bleaching-and-removing-dark-spots.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1066"/>
            <a:stretch/>
          </p:blipFill>
          <p:spPr bwMode="auto">
            <a:xfrm>
              <a:off x="2700041" y="1071823"/>
              <a:ext cx="2305553" cy="3285463"/>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Connector 23"/>
            <p:cNvCxnSpPr/>
            <p:nvPr/>
          </p:nvCxnSpPr>
          <p:spPr>
            <a:xfrm>
              <a:off x="3048000" y="2597426"/>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4128052" y="2577548"/>
              <a:ext cx="576470" cy="1987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3048000" y="3008243"/>
              <a:ext cx="1656522" cy="70838"/>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flipV="1">
              <a:off x="4687213" y="2587487"/>
              <a:ext cx="86635" cy="765313"/>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4416287" y="3352801"/>
              <a:ext cx="357562" cy="887895"/>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3047999" y="2577548"/>
              <a:ext cx="0" cy="775252"/>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flipV="1">
              <a:off x="3047999" y="3338882"/>
              <a:ext cx="304801" cy="901814"/>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flipV="1">
              <a:off x="3379304" y="4240696"/>
              <a:ext cx="1036983" cy="49499"/>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flipV="1">
              <a:off x="3625712" y="2590901"/>
              <a:ext cx="664308" cy="1044238"/>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3441319" y="2572673"/>
              <a:ext cx="642814" cy="1040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3393967" y="3536719"/>
              <a:ext cx="90061" cy="703977"/>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H="1" flipV="1">
              <a:off x="4285059" y="3604100"/>
              <a:ext cx="108157" cy="703976"/>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3413966" y="3783058"/>
              <a:ext cx="871093" cy="26015"/>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4301930" y="3029049"/>
              <a:ext cx="402592" cy="631251"/>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036405" y="3136834"/>
              <a:ext cx="447623" cy="469939"/>
            </a:xfrm>
            <a:prstGeom prst="line">
              <a:avLst/>
            </a:prstGeom>
          </p:spPr>
          <p:style>
            <a:lnRef idx="1">
              <a:schemeClr val="accent1"/>
            </a:lnRef>
            <a:fillRef idx="0">
              <a:schemeClr val="accent1"/>
            </a:fillRef>
            <a:effectRef idx="0">
              <a:schemeClr val="accent1"/>
            </a:effectRef>
            <a:fontRef idx="minor">
              <a:schemeClr val="tx1"/>
            </a:fontRef>
          </p:style>
        </p:cxnSp>
      </p:grpSp>
      <p:sp>
        <p:nvSpPr>
          <p:cNvPr id="76" name="Shape 711"/>
          <p:cNvSpPr/>
          <p:nvPr/>
        </p:nvSpPr>
        <p:spPr>
          <a:xfrm>
            <a:off x="4823956" y="5075377"/>
            <a:ext cx="2305553" cy="461664"/>
          </a:xfrm>
          <a:prstGeom prst="rect">
            <a:avLst/>
          </a:prstGeom>
          <a:noFill/>
          <a:ln>
            <a:noFill/>
          </a:ln>
        </p:spPr>
        <p:txBody>
          <a:bodyPr lIns="91425" tIns="45700" rIns="91425" bIns="45700" anchor="t" anchorCtr="0">
            <a:noAutofit/>
          </a:bodyPr>
          <a:lstStyle/>
          <a:p>
            <a:pPr algn="ctr">
              <a:buSzPct val="25000"/>
            </a:pPr>
            <a:r>
              <a:rPr lang="en-US" sz="2400" b="1" dirty="0">
                <a:solidFill>
                  <a:schemeClr val="tx2"/>
                </a:solidFill>
                <a:latin typeface="Arial" panose="020B0604020202020204" pitchFamily="34" charset="0"/>
                <a:ea typeface="Calibri"/>
                <a:cs typeface="Arial" panose="020B0604020202020204" pitchFamily="34" charset="0"/>
                <a:sym typeface="Calibri"/>
              </a:rPr>
              <a:t>Let us analyze the best solution for you </a:t>
            </a:r>
          </a:p>
        </p:txBody>
      </p:sp>
      <p:sp>
        <p:nvSpPr>
          <p:cNvPr id="78" name="Shape 711"/>
          <p:cNvSpPr/>
          <p:nvPr/>
        </p:nvSpPr>
        <p:spPr>
          <a:xfrm>
            <a:off x="8173463" y="5069874"/>
            <a:ext cx="2425148" cy="461664"/>
          </a:xfrm>
          <a:prstGeom prst="rect">
            <a:avLst/>
          </a:prstGeom>
          <a:noFill/>
          <a:ln>
            <a:noFill/>
          </a:ln>
        </p:spPr>
        <p:txBody>
          <a:bodyPr lIns="91425" tIns="45700" rIns="91425" bIns="45700" anchor="t" anchorCtr="0">
            <a:noAutofit/>
          </a:bodyPr>
          <a:lstStyle/>
          <a:p>
            <a:pPr algn="ctr">
              <a:buSzPct val="25000"/>
            </a:pPr>
            <a:r>
              <a:rPr lang="en-US" sz="2400" b="1" dirty="0">
                <a:solidFill>
                  <a:schemeClr val="tx2"/>
                </a:solidFill>
                <a:latin typeface="Arial" panose="020B0604020202020204" pitchFamily="34" charset="0"/>
                <a:ea typeface="Calibri"/>
                <a:cs typeface="Arial" panose="020B0604020202020204" pitchFamily="34" charset="0"/>
                <a:sym typeface="Calibri"/>
              </a:rPr>
              <a:t>Doorstep delivery</a:t>
            </a:r>
          </a:p>
        </p:txBody>
      </p:sp>
      <p:sp>
        <p:nvSpPr>
          <p:cNvPr id="26"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Product</a:t>
            </a:r>
          </a:p>
        </p:txBody>
      </p:sp>
      <p:pic>
        <p:nvPicPr>
          <p:cNvPr id="2050" name="Picture 2" descr="http://www.tn960.com/english/images/8_06.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66930" y="1601906"/>
            <a:ext cx="2131276" cy="72949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doorstep delivery"/>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73463" y="2471697"/>
            <a:ext cx="2318211" cy="231821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descr="temt2.png"/>
          <p:cNvPicPr>
            <a:picLocks noChangeAspect="1"/>
          </p:cNvPicPr>
          <p:nvPr/>
        </p:nvPicPr>
        <p:blipFill>
          <a:blip r:embed="rId8" cstate="print"/>
          <a:stretch>
            <a:fillRect/>
          </a:stretch>
        </p:blipFill>
        <p:spPr>
          <a:xfrm>
            <a:off x="10845075" y="6384945"/>
            <a:ext cx="1346925" cy="473055"/>
          </a:xfrm>
          <a:prstGeom prst="rect">
            <a:avLst/>
          </a:prstGeom>
        </p:spPr>
      </p:pic>
      <p:sp>
        <p:nvSpPr>
          <p:cNvPr id="5" name="TextBox 4"/>
          <p:cNvSpPr txBox="1"/>
          <p:nvPr/>
        </p:nvSpPr>
        <p:spPr>
          <a:xfrm>
            <a:off x="4823956" y="1166425"/>
            <a:ext cx="2305554" cy="276999"/>
          </a:xfrm>
          <a:prstGeom prst="rect">
            <a:avLst/>
          </a:prstGeom>
          <a:noFill/>
        </p:spPr>
        <p:txBody>
          <a:bodyPr wrap="square" rtlCol="0">
            <a:spAutoFit/>
          </a:bodyPr>
          <a:lstStyle/>
          <a:p>
            <a:pPr algn="ctr"/>
            <a:r>
              <a:rPr lang="en-US" sz="1200" b="1" dirty="0"/>
              <a:t>Choose your desired tone</a:t>
            </a:r>
            <a:endParaRPr lang="en-SG" sz="1200" b="1" dirty="0"/>
          </a:p>
        </p:txBody>
      </p:sp>
      <p:pic>
        <p:nvPicPr>
          <p:cNvPr id="1028" name="Picture 4" descr="Image result for different skin tones gradient"/>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9395" t="5303" r="24905" b="79582"/>
          <a:stretch/>
        </p:blipFill>
        <p:spPr bwMode="auto">
          <a:xfrm>
            <a:off x="4823957" y="1390038"/>
            <a:ext cx="2305552" cy="34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392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etopical.com/wp-content/uploads/2015/01/Before-and-after-skin-bleaching-and-removing-dark-spots.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7" r="-1"/>
          <a:stretch/>
        </p:blipFill>
        <p:spPr bwMode="auto">
          <a:xfrm>
            <a:off x="3167270" y="1538875"/>
            <a:ext cx="5883965" cy="4094128"/>
          </a:xfrm>
          <a:prstGeom prst="rect">
            <a:avLst/>
          </a:prstGeom>
          <a:noFill/>
          <a:extLst>
            <a:ext uri="{909E8E84-426E-40DD-AFC4-6F175D3DCCD1}">
              <a14:hiddenFill xmlns:a14="http://schemas.microsoft.com/office/drawing/2010/main">
                <a:solidFill>
                  <a:srgbClr val="FFFFFF"/>
                </a:solidFill>
              </a14:hiddenFill>
            </a:ext>
          </a:extLst>
        </p:spPr>
      </p:pic>
      <p:sp>
        <p:nvSpPr>
          <p:cNvPr id="6" name="Shape 711"/>
          <p:cNvSpPr/>
          <p:nvPr/>
        </p:nvSpPr>
        <p:spPr>
          <a:xfrm>
            <a:off x="3909553" y="5633003"/>
            <a:ext cx="1378065" cy="461664"/>
          </a:xfrm>
          <a:prstGeom prst="rect">
            <a:avLst/>
          </a:prstGeom>
          <a:noFill/>
          <a:ln>
            <a:noFill/>
          </a:ln>
        </p:spPr>
        <p:txBody>
          <a:bodyPr lIns="91425" tIns="45700" rIns="91425" bIns="45700" anchor="t" anchorCtr="0">
            <a:noAutofit/>
          </a:bodyPr>
          <a:lstStyle/>
          <a:p>
            <a:pPr algn="ctr">
              <a:buSzPct val="25000"/>
            </a:pPr>
            <a:r>
              <a:rPr lang="en-US" sz="2400" b="1" dirty="0">
                <a:solidFill>
                  <a:schemeClr val="tx2"/>
                </a:solidFill>
                <a:latin typeface="Calibri"/>
                <a:ea typeface="Calibri"/>
                <a:cs typeface="Calibri"/>
                <a:sym typeface="Calibri"/>
              </a:rPr>
              <a:t>Before</a:t>
            </a:r>
          </a:p>
        </p:txBody>
      </p:sp>
      <p:sp>
        <p:nvSpPr>
          <p:cNvPr id="7" name="Shape 711"/>
          <p:cNvSpPr/>
          <p:nvPr/>
        </p:nvSpPr>
        <p:spPr>
          <a:xfrm>
            <a:off x="6626087" y="5633003"/>
            <a:ext cx="1987826" cy="461664"/>
          </a:xfrm>
          <a:prstGeom prst="rect">
            <a:avLst/>
          </a:prstGeom>
          <a:noFill/>
          <a:ln>
            <a:noFill/>
          </a:ln>
        </p:spPr>
        <p:txBody>
          <a:bodyPr lIns="91425" tIns="45700" rIns="91425" bIns="45700" anchor="t" anchorCtr="0">
            <a:noAutofit/>
          </a:bodyPr>
          <a:lstStyle/>
          <a:p>
            <a:pPr algn="ctr">
              <a:buSzPct val="25000"/>
            </a:pPr>
            <a:r>
              <a:rPr lang="en-US" sz="2400" b="1" dirty="0">
                <a:solidFill>
                  <a:schemeClr val="tx2"/>
                </a:solidFill>
                <a:latin typeface="Calibri"/>
                <a:ea typeface="Calibri"/>
                <a:cs typeface="Calibri"/>
                <a:sym typeface="Calibri"/>
              </a:rPr>
              <a:t>After 2 Weeks</a:t>
            </a:r>
          </a:p>
        </p:txBody>
      </p:sp>
      <p:sp>
        <p:nvSpPr>
          <p:cNvPr id="10"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Product</a:t>
            </a:r>
          </a:p>
        </p:txBody>
      </p:sp>
      <p:pic>
        <p:nvPicPr>
          <p:cNvPr id="9" name="Picture 8" descr="temt2.png"/>
          <p:cNvPicPr>
            <a:picLocks noChangeAspect="1"/>
          </p:cNvPicPr>
          <p:nvPr/>
        </p:nvPicPr>
        <p:blipFill>
          <a:blip r:embed="rId3" cstate="print"/>
          <a:stretch>
            <a:fillRect/>
          </a:stretch>
        </p:blipFill>
        <p:spPr>
          <a:xfrm>
            <a:off x="10845075" y="6384945"/>
            <a:ext cx="1346925" cy="473055"/>
          </a:xfrm>
          <a:prstGeom prst="rect">
            <a:avLst/>
          </a:prstGeom>
        </p:spPr>
      </p:pic>
    </p:spTree>
    <p:extLst>
      <p:ext uri="{BB962C8B-B14F-4D97-AF65-F5344CB8AC3E}">
        <p14:creationId xmlns:p14="http://schemas.microsoft.com/office/powerpoint/2010/main" val="3174924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2650" y="2403239"/>
            <a:ext cx="7886700" cy="5526156"/>
          </a:xfrm>
        </p:spPr>
        <p:txBody>
          <a:bodyPr>
            <a:normAutofit/>
          </a:bodyPr>
          <a:lstStyle/>
          <a:p>
            <a:r>
              <a:rPr lang="en-SG" dirty="0">
                <a:latin typeface="Arial" panose="020B0604020202020204" pitchFamily="34" charset="0"/>
                <a:cs typeface="Arial" panose="020B0604020202020204" pitchFamily="34" charset="0"/>
              </a:rPr>
              <a:t>Proprietary server-side algorithms</a:t>
            </a:r>
          </a:p>
          <a:p>
            <a:pPr lvl="1"/>
            <a:r>
              <a:rPr lang="en-SG" sz="2400" dirty="0">
                <a:latin typeface="Arial" panose="020B0604020202020204" pitchFamily="34" charset="0"/>
                <a:cs typeface="Arial" panose="020B0604020202020204" pitchFamily="34" charset="0"/>
              </a:rPr>
              <a:t>Machine learning performed using private dataset of 15000 women</a:t>
            </a:r>
          </a:p>
          <a:p>
            <a:pPr lvl="1"/>
            <a:r>
              <a:rPr lang="en-SG" sz="2400" dirty="0">
                <a:latin typeface="Arial" panose="020B0604020202020204" pitchFamily="34" charset="0"/>
                <a:cs typeface="Arial" panose="020B0604020202020204" pitchFamily="34" charset="0"/>
              </a:rPr>
              <a:t>100% secure</a:t>
            </a:r>
          </a:p>
          <a:p>
            <a:endParaRPr lang="en-SG" dirty="0">
              <a:latin typeface="Arial" panose="020B0604020202020204" pitchFamily="34" charset="0"/>
              <a:cs typeface="Arial" panose="020B0604020202020204" pitchFamily="34" charset="0"/>
            </a:endParaRPr>
          </a:p>
          <a:p>
            <a:r>
              <a:rPr lang="en-SG" dirty="0">
                <a:latin typeface="Arial" panose="020B0604020202020204" pitchFamily="34" charset="0"/>
                <a:cs typeface="Arial" panose="020B0604020202020204" pitchFamily="34" charset="0"/>
              </a:rPr>
              <a:t>Inventions assigned to NUS</a:t>
            </a:r>
          </a:p>
          <a:p>
            <a:pPr lvl="1"/>
            <a:r>
              <a:rPr lang="en-SG" sz="2400" dirty="0">
                <a:latin typeface="Arial" panose="020B0604020202020204" pitchFamily="34" charset="0"/>
                <a:cs typeface="Arial" panose="020B0604020202020204" pitchFamily="34" charset="0"/>
              </a:rPr>
              <a:t>2 U.S. patents granted</a:t>
            </a:r>
          </a:p>
          <a:p>
            <a:pPr lvl="1"/>
            <a:r>
              <a:rPr lang="en-SG" sz="2400" dirty="0">
                <a:latin typeface="Arial" panose="020B0604020202020204" pitchFamily="34" charset="0"/>
                <a:cs typeface="Arial" panose="020B0604020202020204" pitchFamily="34" charset="0"/>
              </a:rPr>
              <a:t>2 PCT (Int’l) application</a:t>
            </a:r>
          </a:p>
          <a:p>
            <a:endParaRPr lang="en-US" sz="2800" dirty="0">
              <a:latin typeface="Arial" panose="020B0604020202020204" pitchFamily="34" charset="0"/>
              <a:cs typeface="Arial" panose="020B0604020202020204" pitchFamily="34" charset="0"/>
            </a:endParaRPr>
          </a:p>
          <a:p>
            <a:pPr marL="285750" lvl="2"/>
            <a:r>
              <a:rPr lang="en-US" sz="2400" dirty="0">
                <a:latin typeface="Arial" panose="020B0604020202020204" pitchFamily="34" charset="0"/>
                <a:cs typeface="Arial" panose="020B0604020202020204" pitchFamily="34" charset="0"/>
              </a:rPr>
              <a:t>Aug 2016 approved as functional cosmetic by SFDA</a:t>
            </a:r>
            <a:endParaRPr lang="en-SG" sz="2400" dirty="0">
              <a:latin typeface="Arial" panose="020B0604020202020204" pitchFamily="34" charset="0"/>
              <a:cs typeface="Arial" panose="020B0604020202020204" pitchFamily="34" charset="0"/>
            </a:endParaRPr>
          </a:p>
          <a:p>
            <a:endParaRPr lang="en-SG" sz="3200" dirty="0">
              <a:latin typeface="Helvetica Neue" panose="020B0604020202020204" charset="0"/>
            </a:endParaRPr>
          </a:p>
          <a:p>
            <a:endParaRPr lang="en-SG" sz="3200" dirty="0">
              <a:latin typeface="Helvetica Neue" panose="020B0604020202020204" charset="0"/>
            </a:endParaRPr>
          </a:p>
          <a:p>
            <a:endParaRPr lang="en-SG" sz="3200" dirty="0">
              <a:latin typeface="Helvetica Neue" panose="020B0604020202020204" charset="0"/>
            </a:endParaRPr>
          </a:p>
          <a:p>
            <a:endParaRPr lang="en-SG" sz="3200" dirty="0">
              <a:latin typeface="Helvetica Neue" panose="020B0604020202020204" charset="0"/>
            </a:endParaRPr>
          </a:p>
        </p:txBody>
      </p:sp>
      <p:sp>
        <p:nvSpPr>
          <p:cNvPr id="5"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IP status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5600" y="2562104"/>
            <a:ext cx="4953000" cy="3190583"/>
          </a:xfrm>
          <a:prstGeom prst="rect">
            <a:avLst/>
          </a:prstGeom>
        </p:spPr>
      </p:pic>
      <p:pic>
        <p:nvPicPr>
          <p:cNvPr id="6" name="Picture 5" descr="temt2.png"/>
          <p:cNvPicPr>
            <a:picLocks noChangeAspect="1"/>
          </p:cNvPicPr>
          <p:nvPr/>
        </p:nvPicPr>
        <p:blipFill>
          <a:blip r:embed="rId4" cstate="print"/>
          <a:stretch>
            <a:fillRect/>
          </a:stretch>
        </p:blipFill>
        <p:spPr>
          <a:xfrm>
            <a:off x="10845075" y="6384945"/>
            <a:ext cx="1346925" cy="473055"/>
          </a:xfrm>
          <a:prstGeom prst="rect">
            <a:avLst/>
          </a:prstGeom>
        </p:spPr>
      </p:pic>
    </p:spTree>
    <p:extLst>
      <p:ext uri="{BB962C8B-B14F-4D97-AF65-F5344CB8AC3E}">
        <p14:creationId xmlns:p14="http://schemas.microsoft.com/office/powerpoint/2010/main" val="3162909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779156" y="1165057"/>
            <a:ext cx="4459029" cy="1901884"/>
          </a:xfrm>
        </p:spPr>
        <p:txBody>
          <a:bodyPr>
            <a:normAutofit/>
          </a:bodyPr>
          <a:lstStyle/>
          <a:p>
            <a:r>
              <a:rPr lang="en-SG" dirty="0">
                <a:latin typeface="Arial" panose="020B0604020202020204" pitchFamily="34" charset="0"/>
                <a:cs typeface="Arial" panose="020B0604020202020204" pitchFamily="34" charset="0"/>
              </a:rPr>
              <a:t>Subscription model</a:t>
            </a:r>
          </a:p>
          <a:p>
            <a:pPr lvl="1"/>
            <a:r>
              <a:rPr lang="en-SG" dirty="0">
                <a:latin typeface="Arial" panose="020B0604020202020204" pitchFamily="34" charset="0"/>
                <a:cs typeface="Arial" panose="020B0604020202020204" pitchFamily="34" charset="0"/>
              </a:rPr>
              <a:t>Free skin analysis</a:t>
            </a:r>
          </a:p>
          <a:p>
            <a:pPr lvl="1"/>
            <a:r>
              <a:rPr lang="en-SG" dirty="0">
                <a:latin typeface="Arial" panose="020B0604020202020204" pitchFamily="34" charset="0"/>
                <a:cs typeface="Arial" panose="020B0604020202020204" pitchFamily="34" charset="0"/>
              </a:rPr>
              <a:t>$88 per formulation</a:t>
            </a:r>
          </a:p>
        </p:txBody>
      </p:sp>
      <p:sp>
        <p:nvSpPr>
          <p:cNvPr id="6" name="Title 1"/>
          <p:cNvSpPr>
            <a:spLocks noGrp="1"/>
          </p:cNvSpPr>
          <p:nvPr>
            <p:ph type="title"/>
          </p:nvPr>
        </p:nvSpPr>
        <p:spPr>
          <a:xfrm>
            <a:off x="1118551" y="-173174"/>
            <a:ext cx="10018713" cy="1752599"/>
          </a:xfrm>
        </p:spPr>
        <p:txBody>
          <a:bodyPr/>
          <a:lstStyle/>
          <a:p>
            <a:r>
              <a:rPr lang="en-US" b="1" dirty="0">
                <a:latin typeface="Arial" panose="020B0604020202020204" pitchFamily="34" charset="0"/>
                <a:cs typeface="Arial" panose="020B0604020202020204" pitchFamily="34" charset="0"/>
              </a:rPr>
              <a:t>Business Model</a:t>
            </a:r>
          </a:p>
        </p:txBody>
      </p:sp>
      <p:sp>
        <p:nvSpPr>
          <p:cNvPr id="2" name="Rectangle 1"/>
          <p:cNvSpPr/>
          <p:nvPr/>
        </p:nvSpPr>
        <p:spPr>
          <a:xfrm>
            <a:off x="6685550" y="1441707"/>
            <a:ext cx="6039996" cy="907941"/>
          </a:xfrm>
          <a:prstGeom prst="rect">
            <a:avLst/>
          </a:prstGeom>
        </p:spPr>
        <p:txBody>
          <a:bodyPr wrap="square">
            <a:spAutoFit/>
          </a:bodyPr>
          <a:lstStyle/>
          <a:p>
            <a:pPr indent="-285750">
              <a:spcBef>
                <a:spcPct val="20000"/>
              </a:spcBef>
              <a:spcAft>
                <a:spcPts val="600"/>
              </a:spcAft>
              <a:buClr>
                <a:schemeClr val="accent1">
                  <a:lumMod val="75000"/>
                </a:schemeClr>
              </a:buClr>
              <a:buSzPct val="145000"/>
              <a:buFont typeface="Arial"/>
              <a:buChar char="•"/>
            </a:pPr>
            <a:r>
              <a:rPr lang="en-SG" sz="2400" dirty="0">
                <a:latin typeface="Arial" panose="020B0604020202020204" pitchFamily="34" charset="0"/>
                <a:cs typeface="Arial" panose="020B0604020202020204" pitchFamily="34" charset="0"/>
              </a:rPr>
              <a:t>Sales channels</a:t>
            </a:r>
          </a:p>
          <a:p>
            <a:pPr lvl="1" indent="-285750">
              <a:spcBef>
                <a:spcPct val="20000"/>
              </a:spcBef>
              <a:spcAft>
                <a:spcPts val="600"/>
              </a:spcAft>
              <a:buClr>
                <a:schemeClr val="accent1">
                  <a:lumMod val="75000"/>
                </a:schemeClr>
              </a:buClr>
              <a:buSzPct val="145000"/>
              <a:buFont typeface="Arial"/>
              <a:buChar char="•"/>
            </a:pPr>
            <a:r>
              <a:rPr lang="en-SG" sz="2000" dirty="0">
                <a:latin typeface="Arial" panose="020B0604020202020204" pitchFamily="34" charset="0"/>
                <a:cs typeface="Arial" panose="020B0604020202020204" pitchFamily="34" charset="0"/>
              </a:rPr>
              <a:t>Direct sales through own app/website</a:t>
            </a:r>
          </a:p>
        </p:txBody>
      </p:sp>
      <p:grpSp>
        <p:nvGrpSpPr>
          <p:cNvPr id="3" name="Group 2"/>
          <p:cNvGrpSpPr/>
          <p:nvPr/>
        </p:nvGrpSpPr>
        <p:grpSpPr>
          <a:xfrm>
            <a:off x="2365840" y="2522834"/>
            <a:ext cx="7728064" cy="4077463"/>
            <a:chOff x="1931325" y="1706882"/>
            <a:chExt cx="9144000" cy="4824536"/>
          </a:xfrm>
        </p:grpSpPr>
        <p:grpSp>
          <p:nvGrpSpPr>
            <p:cNvPr id="48" name="Group 47"/>
            <p:cNvGrpSpPr/>
            <p:nvPr/>
          </p:nvGrpSpPr>
          <p:grpSpPr>
            <a:xfrm>
              <a:off x="1931325" y="2138930"/>
              <a:ext cx="9144000" cy="4392488"/>
              <a:chOff x="0" y="1988840"/>
              <a:chExt cx="9144000" cy="4392488"/>
            </a:xfrm>
          </p:grpSpPr>
          <p:sp>
            <p:nvSpPr>
              <p:cNvPr id="49" name="Rectangle 48"/>
              <p:cNvSpPr/>
              <p:nvPr/>
            </p:nvSpPr>
            <p:spPr>
              <a:xfrm>
                <a:off x="395536" y="4077072"/>
                <a:ext cx="683568" cy="28803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0" name="Circle: Hollow 49"/>
              <p:cNvSpPr/>
              <p:nvPr/>
            </p:nvSpPr>
            <p:spPr>
              <a:xfrm>
                <a:off x="983784" y="3933055"/>
                <a:ext cx="576064" cy="576064"/>
              </a:xfrm>
              <a:prstGeom prst="donu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chemeClr val="tx1"/>
                  </a:solidFill>
                </a:endParaRPr>
              </a:p>
            </p:txBody>
          </p:sp>
          <p:sp>
            <p:nvSpPr>
              <p:cNvPr id="51" name="Rectangle 50"/>
              <p:cNvSpPr/>
              <p:nvPr/>
            </p:nvSpPr>
            <p:spPr>
              <a:xfrm>
                <a:off x="1439144" y="4077071"/>
                <a:ext cx="683568" cy="28803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52" name="Straight Connector 51"/>
              <p:cNvCxnSpPr>
                <a:stCxn id="50" idx="0"/>
                <a:endCxn id="76" idx="2"/>
              </p:cNvCxnSpPr>
              <p:nvPr/>
            </p:nvCxnSpPr>
            <p:spPr>
              <a:xfrm flipV="1">
                <a:off x="1271816" y="3774618"/>
                <a:ext cx="0" cy="158437"/>
              </a:xfrm>
              <a:prstGeom prst="line">
                <a:avLst/>
              </a:prstGeom>
              <a:ln w="38100">
                <a:solidFill>
                  <a:schemeClr val="accent3">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3" name="Rectangle: Rounded Corners 52"/>
              <p:cNvSpPr/>
              <p:nvPr/>
            </p:nvSpPr>
            <p:spPr>
              <a:xfrm>
                <a:off x="839768" y="1988840"/>
                <a:ext cx="864096" cy="864096"/>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4" name="Rectangle 53"/>
              <p:cNvSpPr/>
              <p:nvPr/>
            </p:nvSpPr>
            <p:spPr>
              <a:xfrm>
                <a:off x="2095102" y="4077071"/>
                <a:ext cx="683568" cy="28803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5" name="Circle: Hollow 54"/>
              <p:cNvSpPr/>
              <p:nvPr/>
            </p:nvSpPr>
            <p:spPr>
              <a:xfrm>
                <a:off x="2634654" y="3933055"/>
                <a:ext cx="576064" cy="576064"/>
              </a:xfrm>
              <a:prstGeom prst="donu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chemeClr val="tx1"/>
                  </a:solidFill>
                </a:endParaRPr>
              </a:p>
            </p:txBody>
          </p:sp>
          <p:sp>
            <p:nvSpPr>
              <p:cNvPr id="56" name="Rectangle 55"/>
              <p:cNvSpPr/>
              <p:nvPr/>
            </p:nvSpPr>
            <p:spPr>
              <a:xfrm>
                <a:off x="3066702" y="4077071"/>
                <a:ext cx="683568" cy="28803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57" name="Straight Connector 56"/>
              <p:cNvCxnSpPr>
                <a:stCxn id="58" idx="0"/>
                <a:endCxn id="77" idx="2"/>
              </p:cNvCxnSpPr>
              <p:nvPr/>
            </p:nvCxnSpPr>
            <p:spPr>
              <a:xfrm flipV="1">
                <a:off x="2922686" y="5265510"/>
                <a:ext cx="0" cy="251722"/>
              </a:xfrm>
              <a:prstGeom prst="line">
                <a:avLst/>
              </a:prstGeom>
              <a:ln w="38100">
                <a:solidFill>
                  <a:schemeClr val="accent5">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8" name="Rectangle: Rounded Corners 57"/>
              <p:cNvSpPr/>
              <p:nvPr/>
            </p:nvSpPr>
            <p:spPr>
              <a:xfrm>
                <a:off x="2490638" y="5517232"/>
                <a:ext cx="864096" cy="864096"/>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9" name="Rectangle 58"/>
              <p:cNvSpPr/>
              <p:nvPr/>
            </p:nvSpPr>
            <p:spPr>
              <a:xfrm>
                <a:off x="3746968" y="4077071"/>
                <a:ext cx="683568" cy="28803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0" name="Circle: Hollow 59"/>
              <p:cNvSpPr/>
              <p:nvPr/>
            </p:nvSpPr>
            <p:spPr>
              <a:xfrm>
                <a:off x="4286520" y="3933055"/>
                <a:ext cx="576064" cy="576064"/>
              </a:xfrm>
              <a:prstGeom prst="donu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chemeClr val="tx1"/>
                  </a:solidFill>
                </a:endParaRPr>
              </a:p>
            </p:txBody>
          </p:sp>
          <p:sp>
            <p:nvSpPr>
              <p:cNvPr id="61" name="Rectangle 60"/>
              <p:cNvSpPr/>
              <p:nvPr/>
            </p:nvSpPr>
            <p:spPr>
              <a:xfrm>
                <a:off x="4718568" y="4077071"/>
                <a:ext cx="683568" cy="28803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62" name="Straight Connector 61"/>
              <p:cNvCxnSpPr>
                <a:stCxn id="60" idx="0"/>
                <a:endCxn id="78" idx="2"/>
              </p:cNvCxnSpPr>
              <p:nvPr/>
            </p:nvCxnSpPr>
            <p:spPr>
              <a:xfrm flipV="1">
                <a:off x="4574552" y="3758089"/>
                <a:ext cx="2653" cy="174966"/>
              </a:xfrm>
              <a:prstGeom prst="line">
                <a:avLst/>
              </a:prstGeom>
              <a:ln w="38100">
                <a:solidFill>
                  <a:schemeClr val="accent4">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3" name="Rectangle: Rounded Corners 62"/>
              <p:cNvSpPr/>
              <p:nvPr/>
            </p:nvSpPr>
            <p:spPr>
              <a:xfrm>
                <a:off x="4142504" y="1992771"/>
                <a:ext cx="864096" cy="864096"/>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4" name="Rectangle 63"/>
              <p:cNvSpPr/>
              <p:nvPr/>
            </p:nvSpPr>
            <p:spPr>
              <a:xfrm>
                <a:off x="5400959" y="4077071"/>
                <a:ext cx="683568" cy="288032"/>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5" name="Circle: Hollow 64"/>
              <p:cNvSpPr/>
              <p:nvPr/>
            </p:nvSpPr>
            <p:spPr>
              <a:xfrm>
                <a:off x="5940511" y="3933055"/>
                <a:ext cx="576064" cy="576064"/>
              </a:xfrm>
              <a:prstGeom prst="donu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chemeClr val="tx1"/>
                  </a:solidFill>
                </a:endParaRPr>
              </a:p>
            </p:txBody>
          </p:sp>
          <p:sp>
            <p:nvSpPr>
              <p:cNvPr id="66" name="Rectangle 65"/>
              <p:cNvSpPr/>
              <p:nvPr/>
            </p:nvSpPr>
            <p:spPr>
              <a:xfrm>
                <a:off x="6372559" y="4077071"/>
                <a:ext cx="683568" cy="288032"/>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67" name="Straight Connector 66"/>
              <p:cNvCxnSpPr>
                <a:stCxn id="79" idx="0"/>
                <a:endCxn id="65" idx="4"/>
              </p:cNvCxnSpPr>
              <p:nvPr/>
            </p:nvCxnSpPr>
            <p:spPr>
              <a:xfrm flipV="1">
                <a:off x="6228544" y="4509119"/>
                <a:ext cx="0" cy="319390"/>
              </a:xfrm>
              <a:prstGeom prst="line">
                <a:avLst/>
              </a:prstGeom>
              <a:ln w="38100">
                <a:solidFill>
                  <a:schemeClr val="accent2">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8" name="Rectangle: Rounded Corners 67"/>
              <p:cNvSpPr/>
              <p:nvPr/>
            </p:nvSpPr>
            <p:spPr>
              <a:xfrm>
                <a:off x="5796495" y="5517232"/>
                <a:ext cx="864096" cy="86409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9" name="Rectangle 68"/>
              <p:cNvSpPr/>
              <p:nvPr/>
            </p:nvSpPr>
            <p:spPr>
              <a:xfrm>
                <a:off x="7052824" y="4077071"/>
                <a:ext cx="683568" cy="28803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0" name="Circle: Hollow 69"/>
              <p:cNvSpPr/>
              <p:nvPr/>
            </p:nvSpPr>
            <p:spPr>
              <a:xfrm>
                <a:off x="7638100" y="3933055"/>
                <a:ext cx="576064" cy="576064"/>
              </a:xfrm>
              <a:prstGeom prst="donu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chemeClr val="tx1"/>
                  </a:solidFill>
                </a:endParaRPr>
              </a:p>
            </p:txBody>
          </p:sp>
          <p:sp>
            <p:nvSpPr>
              <p:cNvPr id="71" name="Rectangle 70"/>
              <p:cNvSpPr/>
              <p:nvPr/>
            </p:nvSpPr>
            <p:spPr>
              <a:xfrm>
                <a:off x="8100392" y="4077072"/>
                <a:ext cx="683568" cy="28803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cxnSp>
            <p:nvCxnSpPr>
              <p:cNvPr id="72" name="Straight Connector 71"/>
              <p:cNvCxnSpPr>
                <a:stCxn id="70" idx="0"/>
                <a:endCxn id="80" idx="2"/>
              </p:cNvCxnSpPr>
              <p:nvPr/>
            </p:nvCxnSpPr>
            <p:spPr>
              <a:xfrm flipV="1">
                <a:off x="7926133" y="3645330"/>
                <a:ext cx="0" cy="287725"/>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3" name="Rectangle: Rounded Corners 72"/>
              <p:cNvSpPr/>
              <p:nvPr/>
            </p:nvSpPr>
            <p:spPr>
              <a:xfrm>
                <a:off x="7494084" y="1988840"/>
                <a:ext cx="864096" cy="864096"/>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4" name="Rectangle 73"/>
              <p:cNvSpPr/>
              <p:nvPr/>
            </p:nvSpPr>
            <p:spPr>
              <a:xfrm>
                <a:off x="0" y="4077071"/>
                <a:ext cx="495154"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5" name="Rectangle 74"/>
              <p:cNvSpPr/>
              <p:nvPr/>
            </p:nvSpPr>
            <p:spPr>
              <a:xfrm>
                <a:off x="8707992" y="4077071"/>
                <a:ext cx="436008"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6" name="TextBox 75"/>
              <p:cNvSpPr txBox="1"/>
              <p:nvPr/>
            </p:nvSpPr>
            <p:spPr>
              <a:xfrm>
                <a:off x="228332" y="3140967"/>
                <a:ext cx="2086968" cy="633651"/>
              </a:xfrm>
              <a:prstGeom prst="rect">
                <a:avLst/>
              </a:prstGeom>
              <a:noFill/>
            </p:spPr>
            <p:txBody>
              <a:bodyPr wrap="square" rtlCol="0">
                <a:spAutoFit/>
              </a:bodyPr>
              <a:lstStyle/>
              <a:p>
                <a:pPr algn="ctr">
                  <a:lnSpc>
                    <a:spcPct val="80000"/>
                  </a:lnSpc>
                </a:pPr>
                <a:r>
                  <a:rPr lang="en-US" dirty="0">
                    <a:solidFill>
                      <a:schemeClr val="bg1">
                        <a:lumMod val="50000"/>
                      </a:schemeClr>
                    </a:solidFill>
                  </a:rPr>
                  <a:t>Uploading of photograph</a:t>
                </a:r>
                <a:endParaRPr lang="en-SG" dirty="0">
                  <a:solidFill>
                    <a:schemeClr val="bg1">
                      <a:lumMod val="50000"/>
                    </a:schemeClr>
                  </a:solidFill>
                </a:endParaRPr>
              </a:p>
            </p:txBody>
          </p:sp>
          <p:sp>
            <p:nvSpPr>
              <p:cNvPr id="77" name="TextBox 76"/>
              <p:cNvSpPr txBox="1"/>
              <p:nvPr/>
            </p:nvSpPr>
            <p:spPr>
              <a:xfrm>
                <a:off x="2234332" y="4828509"/>
                <a:ext cx="1376707" cy="437001"/>
              </a:xfrm>
              <a:prstGeom prst="rect">
                <a:avLst/>
              </a:prstGeom>
              <a:noFill/>
            </p:spPr>
            <p:txBody>
              <a:bodyPr wrap="square" rtlCol="0">
                <a:spAutoFit/>
              </a:bodyPr>
              <a:lstStyle/>
              <a:p>
                <a:pPr algn="ctr"/>
                <a:r>
                  <a:rPr lang="en-US" dirty="0">
                    <a:solidFill>
                      <a:schemeClr val="bg1">
                        <a:lumMod val="50000"/>
                      </a:schemeClr>
                    </a:solidFill>
                  </a:rPr>
                  <a:t>Analysis</a:t>
                </a:r>
                <a:endParaRPr lang="en-SG" dirty="0">
                  <a:solidFill>
                    <a:schemeClr val="bg1">
                      <a:lumMod val="50000"/>
                    </a:schemeClr>
                  </a:solidFill>
                </a:endParaRPr>
              </a:p>
            </p:txBody>
          </p:sp>
          <p:sp>
            <p:nvSpPr>
              <p:cNvPr id="78" name="TextBox 77"/>
              <p:cNvSpPr txBox="1"/>
              <p:nvPr/>
            </p:nvSpPr>
            <p:spPr>
              <a:xfrm>
                <a:off x="3504905" y="3124438"/>
                <a:ext cx="2144600" cy="633651"/>
              </a:xfrm>
              <a:prstGeom prst="rect">
                <a:avLst/>
              </a:prstGeom>
              <a:noFill/>
            </p:spPr>
            <p:txBody>
              <a:bodyPr wrap="square" rtlCol="0">
                <a:spAutoFit/>
              </a:bodyPr>
              <a:lstStyle/>
              <a:p>
                <a:pPr algn="ctr">
                  <a:lnSpc>
                    <a:spcPct val="80000"/>
                  </a:lnSpc>
                </a:pPr>
                <a:r>
                  <a:rPr lang="en-US" dirty="0">
                    <a:solidFill>
                      <a:schemeClr val="bg1">
                        <a:lumMod val="50000"/>
                      </a:schemeClr>
                    </a:solidFill>
                  </a:rPr>
                  <a:t>Customization of formulation</a:t>
                </a:r>
                <a:endParaRPr lang="en-SG" dirty="0">
                  <a:solidFill>
                    <a:schemeClr val="bg1">
                      <a:lumMod val="50000"/>
                    </a:schemeClr>
                  </a:solidFill>
                </a:endParaRPr>
              </a:p>
            </p:txBody>
          </p:sp>
          <p:sp>
            <p:nvSpPr>
              <p:cNvPr id="79" name="TextBox 78"/>
              <p:cNvSpPr txBox="1"/>
              <p:nvPr/>
            </p:nvSpPr>
            <p:spPr>
              <a:xfrm>
                <a:off x="5540190" y="4828509"/>
                <a:ext cx="1376707" cy="437001"/>
              </a:xfrm>
              <a:prstGeom prst="rect">
                <a:avLst/>
              </a:prstGeom>
              <a:noFill/>
            </p:spPr>
            <p:txBody>
              <a:bodyPr wrap="square" rtlCol="0">
                <a:spAutoFit/>
              </a:bodyPr>
              <a:lstStyle/>
              <a:p>
                <a:pPr algn="ctr"/>
                <a:r>
                  <a:rPr lang="en-US" dirty="0">
                    <a:solidFill>
                      <a:schemeClr val="bg1">
                        <a:lumMod val="50000"/>
                      </a:schemeClr>
                    </a:solidFill>
                  </a:rPr>
                  <a:t>Delivery</a:t>
                </a:r>
                <a:endParaRPr lang="en-SG" dirty="0">
                  <a:solidFill>
                    <a:schemeClr val="bg1">
                      <a:lumMod val="50000"/>
                    </a:schemeClr>
                  </a:solidFill>
                </a:endParaRPr>
              </a:p>
            </p:txBody>
          </p:sp>
          <p:sp>
            <p:nvSpPr>
              <p:cNvPr id="80" name="TextBox 79"/>
              <p:cNvSpPr txBox="1"/>
              <p:nvPr/>
            </p:nvSpPr>
            <p:spPr>
              <a:xfrm>
                <a:off x="7046068" y="3208329"/>
                <a:ext cx="1760130" cy="437001"/>
              </a:xfrm>
              <a:prstGeom prst="rect">
                <a:avLst/>
              </a:prstGeom>
              <a:noFill/>
            </p:spPr>
            <p:txBody>
              <a:bodyPr wrap="square" rtlCol="0">
                <a:spAutoFit/>
              </a:bodyPr>
              <a:lstStyle/>
              <a:p>
                <a:pPr algn="ctr"/>
                <a:r>
                  <a:rPr lang="en-US" dirty="0">
                    <a:solidFill>
                      <a:schemeClr val="bg1">
                        <a:lumMod val="50000"/>
                      </a:schemeClr>
                    </a:solidFill>
                  </a:rPr>
                  <a:t>Application</a:t>
                </a:r>
                <a:endParaRPr lang="en-SG" dirty="0">
                  <a:solidFill>
                    <a:schemeClr val="bg1">
                      <a:lumMod val="50000"/>
                    </a:schemeClr>
                  </a:solidFill>
                </a:endParaRPr>
              </a:p>
            </p:txBody>
          </p:sp>
          <p:pic>
            <p:nvPicPr>
              <p:cNvPr id="81" name="Picture 80" descr="conical-flask-icon-49693.png"/>
              <p:cNvPicPr>
                <a:picLocks noChangeAspect="1"/>
              </p:cNvPicPr>
              <p:nvPr/>
            </p:nvPicPr>
            <p:blipFill>
              <a:blip r:embed="rId3" cstate="print"/>
              <a:srcRect t="8333"/>
              <a:stretch>
                <a:fillRect/>
              </a:stretch>
            </p:blipFill>
            <p:spPr>
              <a:xfrm>
                <a:off x="4139952" y="2001600"/>
                <a:ext cx="864096" cy="792088"/>
              </a:xfrm>
              <a:prstGeom prst="rect">
                <a:avLst/>
              </a:prstGeom>
            </p:spPr>
          </p:pic>
          <p:pic>
            <p:nvPicPr>
              <p:cNvPr id="82" name="Picture 81" descr="delivery-truck_318-61634.png"/>
              <p:cNvPicPr>
                <a:picLocks noChangeAspect="1"/>
              </p:cNvPicPr>
              <p:nvPr/>
            </p:nvPicPr>
            <p:blipFill>
              <a:blip r:embed="rId4" cstate="print"/>
              <a:stretch>
                <a:fillRect/>
              </a:stretch>
            </p:blipFill>
            <p:spPr>
              <a:xfrm>
                <a:off x="5868144" y="5601600"/>
                <a:ext cx="720080" cy="702840"/>
              </a:xfrm>
              <a:prstGeom prst="rect">
                <a:avLst/>
              </a:prstGeom>
            </p:spPr>
          </p:pic>
          <p:pic>
            <p:nvPicPr>
              <p:cNvPr id="83" name="Picture 82" descr="report.png"/>
              <p:cNvPicPr>
                <a:picLocks noChangeAspect="1"/>
              </p:cNvPicPr>
              <p:nvPr/>
            </p:nvPicPr>
            <p:blipFill>
              <a:blip r:embed="rId5" cstate="print"/>
              <a:stretch>
                <a:fillRect/>
              </a:stretch>
            </p:blipFill>
            <p:spPr>
              <a:xfrm>
                <a:off x="2555776" y="5589240"/>
                <a:ext cx="720080" cy="720080"/>
              </a:xfrm>
              <a:prstGeom prst="rect">
                <a:avLst/>
              </a:prstGeom>
            </p:spPr>
          </p:pic>
          <p:pic>
            <p:nvPicPr>
              <p:cNvPr id="84" name="Picture 83" descr="smartphone.png"/>
              <p:cNvPicPr>
                <a:picLocks noChangeAspect="1"/>
              </p:cNvPicPr>
              <p:nvPr/>
            </p:nvPicPr>
            <p:blipFill>
              <a:blip r:embed="rId6" cstate="print"/>
              <a:stretch>
                <a:fillRect/>
              </a:stretch>
            </p:blipFill>
            <p:spPr>
              <a:xfrm>
                <a:off x="875772" y="2060848"/>
                <a:ext cx="792088" cy="720080"/>
              </a:xfrm>
              <a:prstGeom prst="rect">
                <a:avLst/>
              </a:prstGeom>
            </p:spPr>
          </p:pic>
          <p:cxnSp>
            <p:nvCxnSpPr>
              <p:cNvPr id="85" name="Straight Connector 84"/>
              <p:cNvCxnSpPr/>
              <p:nvPr/>
            </p:nvCxnSpPr>
            <p:spPr>
              <a:xfrm flipV="1">
                <a:off x="1271816" y="2852936"/>
                <a:ext cx="0" cy="288032"/>
              </a:xfrm>
              <a:prstGeom prst="line">
                <a:avLst/>
              </a:prstGeom>
              <a:ln w="38100">
                <a:solidFill>
                  <a:schemeClr val="accent3">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a:stCxn id="77" idx="0"/>
                <a:endCxn id="55" idx="4"/>
              </p:cNvCxnSpPr>
              <p:nvPr/>
            </p:nvCxnSpPr>
            <p:spPr>
              <a:xfrm flipV="1">
                <a:off x="2922686" y="4509119"/>
                <a:ext cx="0" cy="319390"/>
              </a:xfrm>
              <a:prstGeom prst="line">
                <a:avLst/>
              </a:prstGeom>
              <a:ln w="38100">
                <a:solidFill>
                  <a:schemeClr val="accent5">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stCxn id="78" idx="0"/>
                <a:endCxn id="63" idx="2"/>
              </p:cNvCxnSpPr>
              <p:nvPr/>
            </p:nvCxnSpPr>
            <p:spPr>
              <a:xfrm flipH="1" flipV="1">
                <a:off x="4574552" y="2856867"/>
                <a:ext cx="2653" cy="267571"/>
              </a:xfrm>
              <a:prstGeom prst="line">
                <a:avLst/>
              </a:prstGeom>
              <a:ln w="38100">
                <a:solidFill>
                  <a:schemeClr val="accent4">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a:stCxn id="68" idx="0"/>
                <a:endCxn id="79" idx="2"/>
              </p:cNvCxnSpPr>
              <p:nvPr/>
            </p:nvCxnSpPr>
            <p:spPr>
              <a:xfrm flipV="1">
                <a:off x="6228544" y="5265510"/>
                <a:ext cx="0" cy="251722"/>
              </a:xfrm>
              <a:prstGeom prst="line">
                <a:avLst/>
              </a:prstGeom>
              <a:ln w="38100">
                <a:solidFill>
                  <a:schemeClr val="accent2">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a:stCxn id="80" idx="0"/>
                <a:endCxn id="73" idx="2"/>
              </p:cNvCxnSpPr>
              <p:nvPr/>
            </p:nvCxnSpPr>
            <p:spPr>
              <a:xfrm flipH="1" flipV="1">
                <a:off x="7926132" y="2852936"/>
                <a:ext cx="1" cy="355393"/>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90" name="Picture 2" descr="C:\Users\Mr Mr\Desktop\woman.png"/>
            <p:cNvPicPr>
              <a:picLocks noChangeAspect="1" noChangeArrowheads="1"/>
            </p:cNvPicPr>
            <p:nvPr/>
          </p:nvPicPr>
          <p:blipFill>
            <a:blip r:embed="rId7" cstate="print"/>
            <a:srcRect/>
            <a:stretch>
              <a:fillRect/>
            </a:stretch>
          </p:blipFill>
          <p:spPr bwMode="auto">
            <a:xfrm>
              <a:off x="9002807" y="1706882"/>
              <a:ext cx="1728192" cy="1728192"/>
            </a:xfrm>
            <a:prstGeom prst="rect">
              <a:avLst/>
            </a:prstGeom>
            <a:noFill/>
          </p:spPr>
        </p:pic>
      </p:grpSp>
      <p:pic>
        <p:nvPicPr>
          <p:cNvPr id="92" name="Picture 91" descr="temt2.png"/>
          <p:cNvPicPr>
            <a:picLocks noChangeAspect="1"/>
          </p:cNvPicPr>
          <p:nvPr/>
        </p:nvPicPr>
        <p:blipFill>
          <a:blip r:embed="rId8" cstate="print"/>
          <a:stretch>
            <a:fillRect/>
          </a:stretch>
        </p:blipFill>
        <p:spPr>
          <a:xfrm>
            <a:off x="10845075" y="6384945"/>
            <a:ext cx="1346925" cy="473055"/>
          </a:xfrm>
          <a:prstGeom prst="rect">
            <a:avLst/>
          </a:prstGeom>
        </p:spPr>
      </p:pic>
    </p:spTree>
    <p:extLst>
      <p:ext uri="{BB962C8B-B14F-4D97-AF65-F5344CB8AC3E}">
        <p14:creationId xmlns:p14="http://schemas.microsoft.com/office/powerpoint/2010/main" val="2981638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8" name="Straight Connector 97"/>
          <p:cNvCxnSpPr/>
          <p:nvPr/>
        </p:nvCxnSpPr>
        <p:spPr>
          <a:xfrm>
            <a:off x="2135560" y="2924944"/>
            <a:ext cx="8064896"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3395192" y="1700808"/>
            <a:ext cx="1080120" cy="4752528"/>
            <a:chOff x="1403648" y="1628800"/>
            <a:chExt cx="1080120" cy="4752528"/>
          </a:xfrm>
        </p:grpSpPr>
        <p:sp>
          <p:nvSpPr>
            <p:cNvPr id="6" name="Oval 5"/>
            <p:cNvSpPr/>
            <p:nvPr/>
          </p:nvSpPr>
          <p:spPr>
            <a:xfrm>
              <a:off x="1403648" y="1628800"/>
              <a:ext cx="1080120" cy="1080120"/>
            </a:xfrm>
            <a:prstGeom prst="ellipse">
              <a:avLst/>
            </a:prstGeom>
            <a:blipFill>
              <a:blip r:embed="rId2" cstate="print"/>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sp>
          <p:nvSpPr>
            <p:cNvPr id="7" name="Oval 6"/>
            <p:cNvSpPr/>
            <p:nvPr/>
          </p:nvSpPr>
          <p:spPr>
            <a:xfrm>
              <a:off x="1691680" y="2939346"/>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rgbClr val="E02029"/>
                  </a:solidFill>
                </a:rPr>
                <a:t>$</a:t>
              </a:r>
            </a:p>
          </p:txBody>
        </p:sp>
        <p:sp>
          <p:nvSpPr>
            <p:cNvPr id="8" name="Oval 7"/>
            <p:cNvSpPr/>
            <p:nvPr/>
          </p:nvSpPr>
          <p:spPr>
            <a:xfrm>
              <a:off x="1691680" y="3673828"/>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3600" dirty="0">
                  <a:solidFill>
                    <a:srgbClr val="E02029"/>
                  </a:solidFill>
                  <a:sym typeface="Wingdings"/>
                </a:rPr>
                <a:t></a:t>
              </a:r>
              <a:endParaRPr lang="en-SG" sz="3600" dirty="0">
                <a:solidFill>
                  <a:srgbClr val="E02029"/>
                </a:solidFill>
              </a:endParaRPr>
            </a:p>
          </p:txBody>
        </p:sp>
        <p:sp>
          <p:nvSpPr>
            <p:cNvPr id="9" name="Oval 8"/>
            <p:cNvSpPr/>
            <p:nvPr/>
          </p:nvSpPr>
          <p:spPr>
            <a:xfrm>
              <a:off x="1691680" y="4408310"/>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sp>
          <p:nvSpPr>
            <p:cNvPr id="10" name="Oval 9"/>
            <p:cNvSpPr/>
            <p:nvPr/>
          </p:nvSpPr>
          <p:spPr>
            <a:xfrm>
              <a:off x="1691680" y="5142792"/>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sp>
          <p:nvSpPr>
            <p:cNvPr id="11" name="Oval 10"/>
            <p:cNvSpPr/>
            <p:nvPr/>
          </p:nvSpPr>
          <p:spPr>
            <a:xfrm>
              <a:off x="1691680" y="5877272"/>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cxnSp>
          <p:nvCxnSpPr>
            <p:cNvPr id="13" name="Straight Connector 12"/>
            <p:cNvCxnSpPr>
              <a:stCxn id="6" idx="4"/>
              <a:endCxn id="7" idx="0"/>
            </p:cNvCxnSpPr>
            <p:nvPr/>
          </p:nvCxnSpPr>
          <p:spPr>
            <a:xfrm>
              <a:off x="1943708" y="2708920"/>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7" idx="4"/>
              <a:endCxn id="8" idx="0"/>
            </p:cNvCxnSpPr>
            <p:nvPr/>
          </p:nvCxnSpPr>
          <p:spPr>
            <a:xfrm>
              <a:off x="1943708" y="3443402"/>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8" idx="4"/>
              <a:endCxn id="9" idx="0"/>
            </p:cNvCxnSpPr>
            <p:nvPr/>
          </p:nvCxnSpPr>
          <p:spPr>
            <a:xfrm>
              <a:off x="1943708" y="4177884"/>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9" idx="4"/>
              <a:endCxn id="10" idx="0"/>
            </p:cNvCxnSpPr>
            <p:nvPr/>
          </p:nvCxnSpPr>
          <p:spPr>
            <a:xfrm>
              <a:off x="1943708" y="4912366"/>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0" idx="4"/>
              <a:endCxn id="11" idx="0"/>
            </p:cNvCxnSpPr>
            <p:nvPr/>
          </p:nvCxnSpPr>
          <p:spPr>
            <a:xfrm>
              <a:off x="1943708" y="5646848"/>
              <a:ext cx="0" cy="23042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4745342" y="1700808"/>
            <a:ext cx="1080120" cy="4752528"/>
            <a:chOff x="2915816" y="1556792"/>
            <a:chExt cx="1080120" cy="4752528"/>
          </a:xfrm>
        </p:grpSpPr>
        <p:sp>
          <p:nvSpPr>
            <p:cNvPr id="24" name="Oval 23"/>
            <p:cNvSpPr/>
            <p:nvPr/>
          </p:nvSpPr>
          <p:spPr>
            <a:xfrm>
              <a:off x="2915816" y="1556792"/>
              <a:ext cx="1080120" cy="1080120"/>
            </a:xfrm>
            <a:prstGeom prst="ellipse">
              <a:avLst/>
            </a:prstGeom>
            <a:blipFill>
              <a:blip r:embed="rId3" cstate="print"/>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sp>
          <p:nvSpPr>
            <p:cNvPr id="25" name="Oval 24"/>
            <p:cNvSpPr/>
            <p:nvPr/>
          </p:nvSpPr>
          <p:spPr>
            <a:xfrm>
              <a:off x="3203848" y="2867338"/>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1200" dirty="0">
                <a:solidFill>
                  <a:srgbClr val="E02029"/>
                </a:solidFill>
              </a:endParaRPr>
            </a:p>
          </p:txBody>
        </p:sp>
        <p:sp>
          <p:nvSpPr>
            <p:cNvPr id="26" name="Oval 25"/>
            <p:cNvSpPr/>
            <p:nvPr/>
          </p:nvSpPr>
          <p:spPr>
            <a:xfrm>
              <a:off x="3203848" y="3601820"/>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3600" dirty="0">
                  <a:solidFill>
                    <a:srgbClr val="E02029"/>
                  </a:solidFill>
                  <a:sym typeface="Wingdings"/>
                </a:rPr>
                <a:t></a:t>
              </a:r>
              <a:endParaRPr lang="en-SG" sz="3600" dirty="0">
                <a:solidFill>
                  <a:srgbClr val="E02029"/>
                </a:solidFill>
              </a:endParaRPr>
            </a:p>
          </p:txBody>
        </p:sp>
        <p:sp>
          <p:nvSpPr>
            <p:cNvPr id="27" name="Oval 26"/>
            <p:cNvSpPr/>
            <p:nvPr/>
          </p:nvSpPr>
          <p:spPr>
            <a:xfrm>
              <a:off x="3203848" y="4336302"/>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3600" dirty="0">
                  <a:solidFill>
                    <a:srgbClr val="E02029"/>
                  </a:solidFill>
                  <a:sym typeface="Wingdings"/>
                </a:rPr>
                <a:t></a:t>
              </a:r>
              <a:endParaRPr lang="en-SG" sz="3600" dirty="0">
                <a:solidFill>
                  <a:srgbClr val="E02029"/>
                </a:solidFill>
              </a:endParaRPr>
            </a:p>
          </p:txBody>
        </p:sp>
        <p:sp>
          <p:nvSpPr>
            <p:cNvPr id="28" name="Oval 27"/>
            <p:cNvSpPr/>
            <p:nvPr/>
          </p:nvSpPr>
          <p:spPr>
            <a:xfrm>
              <a:off x="3203848" y="5070784"/>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sp>
          <p:nvSpPr>
            <p:cNvPr id="29" name="Oval 28"/>
            <p:cNvSpPr/>
            <p:nvPr/>
          </p:nvSpPr>
          <p:spPr>
            <a:xfrm>
              <a:off x="3203848" y="5805264"/>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cxnSp>
          <p:nvCxnSpPr>
            <p:cNvPr id="30" name="Straight Connector 29"/>
            <p:cNvCxnSpPr>
              <a:stCxn id="24" idx="4"/>
              <a:endCxn id="25" idx="0"/>
            </p:cNvCxnSpPr>
            <p:nvPr/>
          </p:nvCxnSpPr>
          <p:spPr>
            <a:xfrm>
              <a:off x="3455876" y="2636912"/>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25" idx="4"/>
              <a:endCxn id="26" idx="0"/>
            </p:cNvCxnSpPr>
            <p:nvPr/>
          </p:nvCxnSpPr>
          <p:spPr>
            <a:xfrm>
              <a:off x="3455876" y="3371394"/>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26" idx="4"/>
              <a:endCxn id="27" idx="0"/>
            </p:cNvCxnSpPr>
            <p:nvPr/>
          </p:nvCxnSpPr>
          <p:spPr>
            <a:xfrm>
              <a:off x="3455876" y="4105876"/>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27" idx="4"/>
              <a:endCxn id="28" idx="0"/>
            </p:cNvCxnSpPr>
            <p:nvPr/>
          </p:nvCxnSpPr>
          <p:spPr>
            <a:xfrm>
              <a:off x="3455876" y="4840358"/>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28" idx="4"/>
              <a:endCxn id="29" idx="0"/>
            </p:cNvCxnSpPr>
            <p:nvPr/>
          </p:nvCxnSpPr>
          <p:spPr>
            <a:xfrm>
              <a:off x="3455876" y="5574840"/>
              <a:ext cx="0" cy="23042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62" name="Group 61"/>
          <p:cNvGrpSpPr/>
          <p:nvPr/>
        </p:nvGrpSpPr>
        <p:grpSpPr>
          <a:xfrm>
            <a:off x="6095492" y="1700808"/>
            <a:ext cx="1080120" cy="4752528"/>
            <a:chOff x="4355976" y="1628800"/>
            <a:chExt cx="1080120" cy="4752528"/>
          </a:xfrm>
        </p:grpSpPr>
        <p:sp>
          <p:nvSpPr>
            <p:cNvPr id="37" name="Oval 36"/>
            <p:cNvSpPr/>
            <p:nvPr/>
          </p:nvSpPr>
          <p:spPr>
            <a:xfrm>
              <a:off x="4355976" y="1628800"/>
              <a:ext cx="1080120" cy="1080120"/>
            </a:xfrm>
            <a:prstGeom prst="ellipse">
              <a:avLst/>
            </a:prstGeom>
            <a:blipFill>
              <a:blip r:embed="rId4" cstate="print"/>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sp>
          <p:nvSpPr>
            <p:cNvPr id="38" name="Oval 37"/>
            <p:cNvSpPr/>
            <p:nvPr/>
          </p:nvSpPr>
          <p:spPr>
            <a:xfrm>
              <a:off x="4618805" y="2939346"/>
              <a:ext cx="554462"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a:solidFill>
                    <a:srgbClr val="E02029"/>
                  </a:solidFill>
                </a:rPr>
                <a:t>$</a:t>
              </a:r>
            </a:p>
          </p:txBody>
        </p:sp>
        <p:sp>
          <p:nvSpPr>
            <p:cNvPr id="39" name="Oval 38"/>
            <p:cNvSpPr/>
            <p:nvPr/>
          </p:nvSpPr>
          <p:spPr>
            <a:xfrm>
              <a:off x="4644008" y="3673828"/>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2800" dirty="0">
                  <a:solidFill>
                    <a:srgbClr val="E02029"/>
                  </a:solidFill>
                  <a:latin typeface="Cambria" pitchFamily="18" charset="0"/>
                  <a:sym typeface="Wingdings"/>
                </a:rPr>
                <a:t></a:t>
              </a:r>
              <a:endParaRPr lang="en-SG" sz="2800" dirty="0">
                <a:solidFill>
                  <a:srgbClr val="E02029"/>
                </a:solidFill>
                <a:latin typeface="Cambria" pitchFamily="18" charset="0"/>
              </a:endParaRPr>
            </a:p>
          </p:txBody>
        </p:sp>
        <p:sp>
          <p:nvSpPr>
            <p:cNvPr id="40" name="Oval 39"/>
            <p:cNvSpPr/>
            <p:nvPr/>
          </p:nvSpPr>
          <p:spPr>
            <a:xfrm>
              <a:off x="4644008" y="4408310"/>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sp>
          <p:nvSpPr>
            <p:cNvPr id="41" name="Oval 40"/>
            <p:cNvSpPr/>
            <p:nvPr/>
          </p:nvSpPr>
          <p:spPr>
            <a:xfrm>
              <a:off x="4644008" y="5142792"/>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sp>
          <p:nvSpPr>
            <p:cNvPr id="42" name="Oval 41"/>
            <p:cNvSpPr/>
            <p:nvPr/>
          </p:nvSpPr>
          <p:spPr>
            <a:xfrm>
              <a:off x="4644008" y="5877272"/>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cxnSp>
          <p:nvCxnSpPr>
            <p:cNvPr id="43" name="Straight Connector 42"/>
            <p:cNvCxnSpPr>
              <a:stCxn id="37" idx="4"/>
              <a:endCxn id="38" idx="0"/>
            </p:cNvCxnSpPr>
            <p:nvPr/>
          </p:nvCxnSpPr>
          <p:spPr>
            <a:xfrm>
              <a:off x="4896036" y="2708920"/>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38" idx="4"/>
              <a:endCxn id="39" idx="0"/>
            </p:cNvCxnSpPr>
            <p:nvPr/>
          </p:nvCxnSpPr>
          <p:spPr>
            <a:xfrm>
              <a:off x="4896036" y="3443402"/>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39" idx="4"/>
              <a:endCxn id="40" idx="0"/>
            </p:cNvCxnSpPr>
            <p:nvPr/>
          </p:nvCxnSpPr>
          <p:spPr>
            <a:xfrm>
              <a:off x="4896036" y="4177884"/>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40" idx="4"/>
              <a:endCxn id="41" idx="0"/>
            </p:cNvCxnSpPr>
            <p:nvPr/>
          </p:nvCxnSpPr>
          <p:spPr>
            <a:xfrm>
              <a:off x="4896036" y="4912366"/>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41" idx="4"/>
              <a:endCxn id="42" idx="0"/>
            </p:cNvCxnSpPr>
            <p:nvPr/>
          </p:nvCxnSpPr>
          <p:spPr>
            <a:xfrm>
              <a:off x="4896036" y="5646848"/>
              <a:ext cx="0" cy="23042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7445642" y="1700808"/>
            <a:ext cx="1080120" cy="4752528"/>
            <a:chOff x="5508104" y="1628800"/>
            <a:chExt cx="1080120" cy="4752528"/>
          </a:xfrm>
        </p:grpSpPr>
        <p:sp>
          <p:nvSpPr>
            <p:cNvPr id="49" name="Oval 48"/>
            <p:cNvSpPr/>
            <p:nvPr/>
          </p:nvSpPr>
          <p:spPr>
            <a:xfrm>
              <a:off x="5508104" y="1628800"/>
              <a:ext cx="1080120" cy="1080120"/>
            </a:xfrm>
            <a:prstGeom prst="ellipse">
              <a:avLst/>
            </a:prstGeom>
            <a:blipFill>
              <a:blip r:embed="rId5" cstate="print"/>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sp>
          <p:nvSpPr>
            <p:cNvPr id="50" name="Oval 49"/>
            <p:cNvSpPr/>
            <p:nvPr/>
          </p:nvSpPr>
          <p:spPr>
            <a:xfrm>
              <a:off x="5796136" y="2939346"/>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800" dirty="0">
                <a:solidFill>
                  <a:srgbClr val="E02029"/>
                </a:solidFill>
              </a:endParaRPr>
            </a:p>
          </p:txBody>
        </p:sp>
        <p:sp>
          <p:nvSpPr>
            <p:cNvPr id="51" name="Oval 50"/>
            <p:cNvSpPr/>
            <p:nvPr/>
          </p:nvSpPr>
          <p:spPr>
            <a:xfrm>
              <a:off x="5796136" y="3673828"/>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2800" dirty="0">
                  <a:solidFill>
                    <a:srgbClr val="E02029"/>
                  </a:solidFill>
                  <a:sym typeface="Wingdings"/>
                </a:rPr>
                <a:t></a:t>
              </a:r>
              <a:endParaRPr lang="en-SG" sz="2800" dirty="0">
                <a:solidFill>
                  <a:srgbClr val="E02029"/>
                </a:solidFill>
              </a:endParaRPr>
            </a:p>
          </p:txBody>
        </p:sp>
        <p:sp>
          <p:nvSpPr>
            <p:cNvPr id="52" name="Oval 51"/>
            <p:cNvSpPr/>
            <p:nvPr/>
          </p:nvSpPr>
          <p:spPr>
            <a:xfrm>
              <a:off x="5796136" y="4408310"/>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sp>
          <p:nvSpPr>
            <p:cNvPr id="53" name="Oval 52"/>
            <p:cNvSpPr/>
            <p:nvPr/>
          </p:nvSpPr>
          <p:spPr>
            <a:xfrm>
              <a:off x="5796136" y="5142792"/>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sp>
          <p:nvSpPr>
            <p:cNvPr id="54" name="Oval 53"/>
            <p:cNvSpPr/>
            <p:nvPr/>
          </p:nvSpPr>
          <p:spPr>
            <a:xfrm>
              <a:off x="5796136" y="5877272"/>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cxnSp>
          <p:nvCxnSpPr>
            <p:cNvPr id="55" name="Straight Connector 54"/>
            <p:cNvCxnSpPr>
              <a:stCxn id="49" idx="4"/>
              <a:endCxn id="50" idx="0"/>
            </p:cNvCxnSpPr>
            <p:nvPr/>
          </p:nvCxnSpPr>
          <p:spPr>
            <a:xfrm>
              <a:off x="6048164" y="2708920"/>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50" idx="4"/>
              <a:endCxn id="51" idx="0"/>
            </p:cNvCxnSpPr>
            <p:nvPr/>
          </p:nvCxnSpPr>
          <p:spPr>
            <a:xfrm>
              <a:off x="6048164" y="3443402"/>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51" idx="4"/>
              <a:endCxn id="52" idx="0"/>
            </p:cNvCxnSpPr>
            <p:nvPr/>
          </p:nvCxnSpPr>
          <p:spPr>
            <a:xfrm>
              <a:off x="6048164" y="4177884"/>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a:stCxn id="52" idx="4"/>
              <a:endCxn id="53" idx="0"/>
            </p:cNvCxnSpPr>
            <p:nvPr/>
          </p:nvCxnSpPr>
          <p:spPr>
            <a:xfrm>
              <a:off x="6048164" y="4912366"/>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53" idx="4"/>
              <a:endCxn id="54" idx="0"/>
            </p:cNvCxnSpPr>
            <p:nvPr/>
          </p:nvCxnSpPr>
          <p:spPr>
            <a:xfrm>
              <a:off x="6048164" y="5646848"/>
              <a:ext cx="0" cy="23042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8795792" y="1700808"/>
            <a:ext cx="1080120" cy="4752528"/>
            <a:chOff x="5508104" y="1628800"/>
            <a:chExt cx="1080120" cy="4752528"/>
          </a:xfrm>
        </p:grpSpPr>
        <p:sp>
          <p:nvSpPr>
            <p:cNvPr id="67" name="Oval 66"/>
            <p:cNvSpPr/>
            <p:nvPr/>
          </p:nvSpPr>
          <p:spPr>
            <a:xfrm>
              <a:off x="5508104" y="1628800"/>
              <a:ext cx="1080120" cy="1080120"/>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sp>
          <p:nvSpPr>
            <p:cNvPr id="68" name="Oval 67"/>
            <p:cNvSpPr/>
            <p:nvPr/>
          </p:nvSpPr>
          <p:spPr>
            <a:xfrm>
              <a:off x="5796136" y="2939346"/>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solidFill>
                  <a:srgbClr val="E02029"/>
                </a:solidFill>
              </a:endParaRPr>
            </a:p>
          </p:txBody>
        </p:sp>
        <p:sp>
          <p:nvSpPr>
            <p:cNvPr id="69" name="Oval 68"/>
            <p:cNvSpPr/>
            <p:nvPr/>
          </p:nvSpPr>
          <p:spPr>
            <a:xfrm>
              <a:off x="5796136" y="3673828"/>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2800" dirty="0">
                  <a:solidFill>
                    <a:srgbClr val="E02029"/>
                  </a:solidFill>
                  <a:sym typeface="Wingdings"/>
                </a:rPr>
                <a:t></a:t>
              </a:r>
              <a:endParaRPr lang="en-SG" sz="2800" dirty="0">
                <a:solidFill>
                  <a:srgbClr val="E02029"/>
                </a:solidFill>
              </a:endParaRPr>
            </a:p>
          </p:txBody>
        </p:sp>
        <p:sp>
          <p:nvSpPr>
            <p:cNvPr id="70" name="Oval 69"/>
            <p:cNvSpPr/>
            <p:nvPr/>
          </p:nvSpPr>
          <p:spPr>
            <a:xfrm>
              <a:off x="5796136" y="4408310"/>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sp>
          <p:nvSpPr>
            <p:cNvPr id="71" name="Oval 70"/>
            <p:cNvSpPr/>
            <p:nvPr/>
          </p:nvSpPr>
          <p:spPr>
            <a:xfrm>
              <a:off x="5796136" y="5142792"/>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sp>
          <p:nvSpPr>
            <p:cNvPr id="72" name="Oval 71"/>
            <p:cNvSpPr/>
            <p:nvPr/>
          </p:nvSpPr>
          <p:spPr>
            <a:xfrm>
              <a:off x="5796136" y="5877272"/>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rgbClr val="E02029"/>
                </a:solidFill>
              </a:endParaRPr>
            </a:p>
          </p:txBody>
        </p:sp>
        <p:cxnSp>
          <p:nvCxnSpPr>
            <p:cNvPr id="73" name="Straight Connector 72"/>
            <p:cNvCxnSpPr>
              <a:stCxn id="67" idx="4"/>
              <a:endCxn id="68" idx="0"/>
            </p:cNvCxnSpPr>
            <p:nvPr/>
          </p:nvCxnSpPr>
          <p:spPr>
            <a:xfrm>
              <a:off x="6048164" y="2708920"/>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stCxn id="68" idx="4"/>
              <a:endCxn id="69" idx="0"/>
            </p:cNvCxnSpPr>
            <p:nvPr/>
          </p:nvCxnSpPr>
          <p:spPr>
            <a:xfrm>
              <a:off x="6048164" y="3443402"/>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69" idx="4"/>
              <a:endCxn id="70" idx="0"/>
            </p:cNvCxnSpPr>
            <p:nvPr/>
          </p:nvCxnSpPr>
          <p:spPr>
            <a:xfrm>
              <a:off x="6048164" y="4177884"/>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70" idx="4"/>
              <a:endCxn id="71" idx="0"/>
            </p:cNvCxnSpPr>
            <p:nvPr/>
          </p:nvCxnSpPr>
          <p:spPr>
            <a:xfrm>
              <a:off x="6048164" y="4912366"/>
              <a:ext cx="0" cy="2304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71" idx="4"/>
              <a:endCxn id="72" idx="0"/>
            </p:cNvCxnSpPr>
            <p:nvPr/>
          </p:nvCxnSpPr>
          <p:spPr>
            <a:xfrm>
              <a:off x="6048164" y="5646848"/>
              <a:ext cx="0" cy="23042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78" name="TextBox 77"/>
          <p:cNvSpPr txBox="1"/>
          <p:nvPr/>
        </p:nvSpPr>
        <p:spPr>
          <a:xfrm>
            <a:off x="2099048" y="3068960"/>
            <a:ext cx="1512168" cy="400110"/>
          </a:xfrm>
          <a:prstGeom prst="rect">
            <a:avLst/>
          </a:prstGeom>
          <a:noFill/>
        </p:spPr>
        <p:txBody>
          <a:bodyPr wrap="square" rtlCol="0">
            <a:spAutoFit/>
          </a:bodyPr>
          <a:lstStyle/>
          <a:p>
            <a:pPr algn="r"/>
            <a:r>
              <a:rPr lang="en-SG" sz="2000" dirty="0">
                <a:solidFill>
                  <a:schemeClr val="bg1">
                    <a:lumMod val="50000"/>
                  </a:schemeClr>
                </a:solidFill>
                <a:latin typeface="Cambria" pitchFamily="18" charset="0"/>
              </a:rPr>
              <a:t>Pricing</a:t>
            </a:r>
          </a:p>
        </p:txBody>
      </p:sp>
      <p:sp>
        <p:nvSpPr>
          <p:cNvPr id="79" name="TextBox 78"/>
          <p:cNvSpPr txBox="1"/>
          <p:nvPr/>
        </p:nvSpPr>
        <p:spPr>
          <a:xfrm>
            <a:off x="1594992" y="3807042"/>
            <a:ext cx="2016224" cy="400110"/>
          </a:xfrm>
          <a:prstGeom prst="rect">
            <a:avLst/>
          </a:prstGeom>
          <a:noFill/>
        </p:spPr>
        <p:txBody>
          <a:bodyPr wrap="square" rtlCol="0">
            <a:spAutoFit/>
          </a:bodyPr>
          <a:lstStyle/>
          <a:p>
            <a:pPr algn="r"/>
            <a:r>
              <a:rPr lang="en-SG" sz="2000" dirty="0">
                <a:solidFill>
                  <a:schemeClr val="bg1">
                    <a:lumMod val="50000"/>
                  </a:schemeClr>
                </a:solidFill>
                <a:latin typeface="Cambria" pitchFamily="18" charset="0"/>
              </a:rPr>
              <a:t>Customizability</a:t>
            </a:r>
          </a:p>
        </p:txBody>
      </p:sp>
      <p:sp>
        <p:nvSpPr>
          <p:cNvPr id="80" name="TextBox 79"/>
          <p:cNvSpPr txBox="1"/>
          <p:nvPr/>
        </p:nvSpPr>
        <p:spPr>
          <a:xfrm>
            <a:off x="1594992" y="4545124"/>
            <a:ext cx="2016224" cy="400110"/>
          </a:xfrm>
          <a:prstGeom prst="rect">
            <a:avLst/>
          </a:prstGeom>
          <a:noFill/>
        </p:spPr>
        <p:txBody>
          <a:bodyPr wrap="square" rtlCol="0">
            <a:spAutoFit/>
          </a:bodyPr>
          <a:lstStyle/>
          <a:p>
            <a:pPr algn="r"/>
            <a:r>
              <a:rPr lang="en-SG" sz="2000" dirty="0">
                <a:solidFill>
                  <a:schemeClr val="bg1">
                    <a:lumMod val="50000"/>
                  </a:schemeClr>
                </a:solidFill>
                <a:latin typeface="Cambria" pitchFamily="18" charset="0"/>
              </a:rPr>
              <a:t>Analysis</a:t>
            </a:r>
          </a:p>
        </p:txBody>
      </p:sp>
      <p:sp>
        <p:nvSpPr>
          <p:cNvPr id="81" name="TextBox 80"/>
          <p:cNvSpPr txBox="1"/>
          <p:nvPr/>
        </p:nvSpPr>
        <p:spPr>
          <a:xfrm>
            <a:off x="1343472" y="5283206"/>
            <a:ext cx="2267744" cy="400110"/>
          </a:xfrm>
          <a:prstGeom prst="rect">
            <a:avLst/>
          </a:prstGeom>
          <a:noFill/>
        </p:spPr>
        <p:txBody>
          <a:bodyPr wrap="square" rtlCol="0">
            <a:spAutoFit/>
          </a:bodyPr>
          <a:lstStyle/>
          <a:p>
            <a:pPr algn="r"/>
            <a:r>
              <a:rPr lang="en-SG" sz="2000" dirty="0">
                <a:solidFill>
                  <a:schemeClr val="bg1">
                    <a:lumMod val="50000"/>
                  </a:schemeClr>
                </a:solidFill>
                <a:latin typeface="Cambria" pitchFamily="18" charset="0"/>
              </a:rPr>
              <a:t>Active Ingredient</a:t>
            </a:r>
          </a:p>
        </p:txBody>
      </p:sp>
      <p:sp>
        <p:nvSpPr>
          <p:cNvPr id="82" name="TextBox 81"/>
          <p:cNvSpPr txBox="1"/>
          <p:nvPr/>
        </p:nvSpPr>
        <p:spPr>
          <a:xfrm>
            <a:off x="1343472" y="6021288"/>
            <a:ext cx="2267744" cy="400110"/>
          </a:xfrm>
          <a:prstGeom prst="rect">
            <a:avLst/>
          </a:prstGeom>
          <a:noFill/>
        </p:spPr>
        <p:txBody>
          <a:bodyPr wrap="square" rtlCol="0">
            <a:spAutoFit/>
          </a:bodyPr>
          <a:lstStyle/>
          <a:p>
            <a:pPr algn="r"/>
            <a:r>
              <a:rPr lang="en-SG" sz="2000" dirty="0">
                <a:solidFill>
                  <a:schemeClr val="bg1">
                    <a:lumMod val="50000"/>
                  </a:schemeClr>
                </a:solidFill>
                <a:latin typeface="Cambria" pitchFamily="18" charset="0"/>
              </a:rPr>
              <a:t>Application</a:t>
            </a:r>
          </a:p>
        </p:txBody>
      </p:sp>
      <p:pic>
        <p:nvPicPr>
          <p:cNvPr id="84" name="Picture 83" descr="report red.png"/>
          <p:cNvPicPr>
            <a:picLocks noChangeAspect="1"/>
          </p:cNvPicPr>
          <p:nvPr/>
        </p:nvPicPr>
        <p:blipFill>
          <a:blip r:embed="rId6" cstate="print"/>
          <a:stretch>
            <a:fillRect/>
          </a:stretch>
        </p:blipFill>
        <p:spPr>
          <a:xfrm>
            <a:off x="7849200" y="4590000"/>
            <a:ext cx="288032" cy="288032"/>
          </a:xfrm>
          <a:prstGeom prst="rect">
            <a:avLst/>
          </a:prstGeom>
        </p:spPr>
      </p:pic>
      <p:pic>
        <p:nvPicPr>
          <p:cNvPr id="85" name="Picture 84" descr="smartphone red.png"/>
          <p:cNvPicPr>
            <a:picLocks noChangeAspect="1"/>
          </p:cNvPicPr>
          <p:nvPr/>
        </p:nvPicPr>
        <p:blipFill>
          <a:blip r:embed="rId7" cstate="print"/>
          <a:stretch>
            <a:fillRect/>
          </a:stretch>
        </p:blipFill>
        <p:spPr>
          <a:xfrm>
            <a:off x="9181201" y="4572001"/>
            <a:ext cx="321917" cy="321917"/>
          </a:xfrm>
          <a:prstGeom prst="rect">
            <a:avLst/>
          </a:prstGeom>
        </p:spPr>
      </p:pic>
      <p:pic>
        <p:nvPicPr>
          <p:cNvPr id="86" name="Picture 85" descr="store red.png"/>
          <p:cNvPicPr>
            <a:picLocks noChangeAspect="1"/>
          </p:cNvPicPr>
          <p:nvPr/>
        </p:nvPicPr>
        <p:blipFill>
          <a:blip r:embed="rId8" cstate="print"/>
          <a:stretch>
            <a:fillRect/>
          </a:stretch>
        </p:blipFill>
        <p:spPr>
          <a:xfrm>
            <a:off x="3791744" y="4583764"/>
            <a:ext cx="288032" cy="288032"/>
          </a:xfrm>
          <a:prstGeom prst="rect">
            <a:avLst/>
          </a:prstGeom>
        </p:spPr>
      </p:pic>
      <p:pic>
        <p:nvPicPr>
          <p:cNvPr id="88" name="Picture 87" descr="store red.png"/>
          <p:cNvPicPr>
            <a:picLocks noChangeAspect="1"/>
          </p:cNvPicPr>
          <p:nvPr/>
        </p:nvPicPr>
        <p:blipFill>
          <a:blip r:embed="rId8" cstate="print"/>
          <a:stretch>
            <a:fillRect/>
          </a:stretch>
        </p:blipFill>
        <p:spPr>
          <a:xfrm>
            <a:off x="6492000" y="4583764"/>
            <a:ext cx="288032" cy="288032"/>
          </a:xfrm>
          <a:prstGeom prst="rect">
            <a:avLst/>
          </a:prstGeom>
        </p:spPr>
      </p:pic>
      <p:pic>
        <p:nvPicPr>
          <p:cNvPr id="89" name="Picture 88" descr="hand red.png"/>
          <p:cNvPicPr>
            <a:picLocks noChangeAspect="1"/>
          </p:cNvPicPr>
          <p:nvPr/>
        </p:nvPicPr>
        <p:blipFill>
          <a:blip r:embed="rId9" cstate="print"/>
          <a:stretch>
            <a:fillRect/>
          </a:stretch>
        </p:blipFill>
        <p:spPr>
          <a:xfrm>
            <a:off x="3730800" y="6004800"/>
            <a:ext cx="395536" cy="395536"/>
          </a:xfrm>
          <a:prstGeom prst="rect">
            <a:avLst/>
          </a:prstGeom>
        </p:spPr>
      </p:pic>
      <p:pic>
        <p:nvPicPr>
          <p:cNvPr id="90" name="Picture 89" descr="pen red.png"/>
          <p:cNvPicPr>
            <a:picLocks noChangeAspect="1"/>
          </p:cNvPicPr>
          <p:nvPr/>
        </p:nvPicPr>
        <p:blipFill>
          <a:blip r:embed="rId10" cstate="print"/>
          <a:stretch>
            <a:fillRect/>
          </a:stretch>
        </p:blipFill>
        <p:spPr>
          <a:xfrm>
            <a:off x="5102400" y="6021288"/>
            <a:ext cx="360040" cy="360040"/>
          </a:xfrm>
          <a:prstGeom prst="rect">
            <a:avLst/>
          </a:prstGeom>
        </p:spPr>
      </p:pic>
      <p:pic>
        <p:nvPicPr>
          <p:cNvPr id="91" name="Picture 90" descr="pen red.png"/>
          <p:cNvPicPr>
            <a:picLocks noChangeAspect="1"/>
          </p:cNvPicPr>
          <p:nvPr/>
        </p:nvPicPr>
        <p:blipFill>
          <a:blip r:embed="rId10" cstate="print"/>
          <a:stretch>
            <a:fillRect/>
          </a:stretch>
        </p:blipFill>
        <p:spPr>
          <a:xfrm>
            <a:off x="9156000" y="6021288"/>
            <a:ext cx="360040" cy="360040"/>
          </a:xfrm>
          <a:prstGeom prst="rect">
            <a:avLst/>
          </a:prstGeom>
        </p:spPr>
      </p:pic>
      <p:pic>
        <p:nvPicPr>
          <p:cNvPr id="92" name="Picture 91" descr="hand red.png"/>
          <p:cNvPicPr>
            <a:picLocks noChangeAspect="1"/>
          </p:cNvPicPr>
          <p:nvPr/>
        </p:nvPicPr>
        <p:blipFill>
          <a:blip r:embed="rId9" cstate="print"/>
          <a:stretch>
            <a:fillRect/>
          </a:stretch>
        </p:blipFill>
        <p:spPr>
          <a:xfrm>
            <a:off x="6441600" y="6004800"/>
            <a:ext cx="395536" cy="395536"/>
          </a:xfrm>
          <a:prstGeom prst="rect">
            <a:avLst/>
          </a:prstGeom>
        </p:spPr>
      </p:pic>
      <p:pic>
        <p:nvPicPr>
          <p:cNvPr id="93" name="Picture 92" descr="hand red.png"/>
          <p:cNvPicPr>
            <a:picLocks noChangeAspect="1"/>
          </p:cNvPicPr>
          <p:nvPr/>
        </p:nvPicPr>
        <p:blipFill>
          <a:blip r:embed="rId9" cstate="print"/>
          <a:stretch>
            <a:fillRect/>
          </a:stretch>
        </p:blipFill>
        <p:spPr>
          <a:xfrm>
            <a:off x="7780800" y="6004800"/>
            <a:ext cx="395536" cy="395536"/>
          </a:xfrm>
          <a:prstGeom prst="rect">
            <a:avLst/>
          </a:prstGeom>
        </p:spPr>
      </p:pic>
      <p:pic>
        <p:nvPicPr>
          <p:cNvPr id="94" name="Picture 93" descr="DNA red.png"/>
          <p:cNvPicPr>
            <a:picLocks noChangeAspect="1"/>
          </p:cNvPicPr>
          <p:nvPr/>
        </p:nvPicPr>
        <p:blipFill>
          <a:blip r:embed="rId11" cstate="print"/>
          <a:stretch>
            <a:fillRect/>
          </a:stretch>
        </p:blipFill>
        <p:spPr>
          <a:xfrm>
            <a:off x="9172800" y="5301208"/>
            <a:ext cx="331610" cy="331610"/>
          </a:xfrm>
          <a:prstGeom prst="rect">
            <a:avLst/>
          </a:prstGeom>
        </p:spPr>
      </p:pic>
      <p:pic>
        <p:nvPicPr>
          <p:cNvPr id="95" name="Picture 94" descr="plant.png"/>
          <p:cNvPicPr>
            <a:picLocks noChangeAspect="1"/>
          </p:cNvPicPr>
          <p:nvPr/>
        </p:nvPicPr>
        <p:blipFill>
          <a:blip r:embed="rId12" cstate="print"/>
          <a:stretch>
            <a:fillRect/>
          </a:stretch>
        </p:blipFill>
        <p:spPr>
          <a:xfrm>
            <a:off x="3756000" y="5281200"/>
            <a:ext cx="360040" cy="360040"/>
          </a:xfrm>
          <a:prstGeom prst="rect">
            <a:avLst/>
          </a:prstGeom>
        </p:spPr>
      </p:pic>
      <p:pic>
        <p:nvPicPr>
          <p:cNvPr id="96" name="Picture 95" descr="plant.png"/>
          <p:cNvPicPr>
            <a:picLocks noChangeAspect="1"/>
          </p:cNvPicPr>
          <p:nvPr/>
        </p:nvPicPr>
        <p:blipFill>
          <a:blip r:embed="rId12" cstate="print"/>
          <a:stretch>
            <a:fillRect/>
          </a:stretch>
        </p:blipFill>
        <p:spPr>
          <a:xfrm>
            <a:off x="5102400" y="5281200"/>
            <a:ext cx="360040" cy="360040"/>
          </a:xfrm>
          <a:prstGeom prst="rect">
            <a:avLst/>
          </a:prstGeom>
        </p:spPr>
      </p:pic>
      <p:sp>
        <p:nvSpPr>
          <p:cNvPr id="3" name="TextBox 2"/>
          <p:cNvSpPr txBox="1"/>
          <p:nvPr/>
        </p:nvSpPr>
        <p:spPr>
          <a:xfrm>
            <a:off x="5068800" y="3077461"/>
            <a:ext cx="540568" cy="369332"/>
          </a:xfrm>
          <a:prstGeom prst="rect">
            <a:avLst/>
          </a:prstGeom>
          <a:noFill/>
        </p:spPr>
        <p:txBody>
          <a:bodyPr wrap="square" rtlCol="0">
            <a:spAutoFit/>
          </a:bodyPr>
          <a:lstStyle/>
          <a:p>
            <a:r>
              <a:rPr lang="en-SG" dirty="0">
                <a:solidFill>
                  <a:srgbClr val="E02029"/>
                </a:solidFill>
              </a:rPr>
              <a:t>$$</a:t>
            </a:r>
          </a:p>
        </p:txBody>
      </p:sp>
      <p:sp>
        <p:nvSpPr>
          <p:cNvPr id="83" name="TextBox 82"/>
          <p:cNvSpPr txBox="1"/>
          <p:nvPr/>
        </p:nvSpPr>
        <p:spPr>
          <a:xfrm>
            <a:off x="7726395" y="3077461"/>
            <a:ext cx="729366" cy="369332"/>
          </a:xfrm>
          <a:prstGeom prst="rect">
            <a:avLst/>
          </a:prstGeom>
          <a:noFill/>
        </p:spPr>
        <p:txBody>
          <a:bodyPr wrap="square" rtlCol="0">
            <a:spAutoFit/>
          </a:bodyPr>
          <a:lstStyle/>
          <a:p>
            <a:r>
              <a:rPr lang="en-SG" dirty="0">
                <a:solidFill>
                  <a:srgbClr val="E02029"/>
                </a:solidFill>
              </a:rPr>
              <a:t>$$$</a:t>
            </a:r>
          </a:p>
        </p:txBody>
      </p:sp>
      <p:pic>
        <p:nvPicPr>
          <p:cNvPr id="99" name="Picture 98" descr="plant.png"/>
          <p:cNvPicPr>
            <a:picLocks noChangeAspect="1"/>
          </p:cNvPicPr>
          <p:nvPr/>
        </p:nvPicPr>
        <p:blipFill>
          <a:blip r:embed="rId12" cstate="print"/>
          <a:stretch>
            <a:fillRect/>
          </a:stretch>
        </p:blipFill>
        <p:spPr>
          <a:xfrm>
            <a:off x="6456000" y="5281200"/>
            <a:ext cx="360040" cy="360040"/>
          </a:xfrm>
          <a:prstGeom prst="rect">
            <a:avLst/>
          </a:prstGeom>
        </p:spPr>
      </p:pic>
      <p:cxnSp>
        <p:nvCxnSpPr>
          <p:cNvPr id="100" name="Straight Connector 99"/>
          <p:cNvCxnSpPr/>
          <p:nvPr/>
        </p:nvCxnSpPr>
        <p:spPr>
          <a:xfrm>
            <a:off x="2135560" y="3645024"/>
            <a:ext cx="8064896"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2135560" y="4365104"/>
            <a:ext cx="8064896"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2135560" y="5085184"/>
            <a:ext cx="8064896"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2135560" y="5805264"/>
            <a:ext cx="8064896"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7"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Competitors</a:t>
            </a:r>
          </a:p>
        </p:txBody>
      </p:sp>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698313" y="1880868"/>
            <a:ext cx="1287692" cy="720000"/>
          </a:xfrm>
          <a:prstGeom prst="rect">
            <a:avLst/>
          </a:prstGeom>
        </p:spPr>
      </p:pic>
      <p:pic>
        <p:nvPicPr>
          <p:cNvPr id="104" name="Picture 103" descr="fish red.png"/>
          <p:cNvPicPr>
            <a:picLocks noChangeAspect="1"/>
          </p:cNvPicPr>
          <p:nvPr/>
        </p:nvPicPr>
        <p:blipFill>
          <a:blip r:embed="rId14" cstate="print"/>
          <a:stretch>
            <a:fillRect/>
          </a:stretch>
        </p:blipFill>
        <p:spPr>
          <a:xfrm>
            <a:off x="7715255" y="5205600"/>
            <a:ext cx="531437" cy="531437"/>
          </a:xfrm>
          <a:prstGeom prst="rect">
            <a:avLst/>
          </a:prstGeom>
        </p:spPr>
      </p:pic>
      <p:pic>
        <p:nvPicPr>
          <p:cNvPr id="106" name="Picture 105" descr="temt2.png"/>
          <p:cNvPicPr>
            <a:picLocks noChangeAspect="1"/>
          </p:cNvPicPr>
          <p:nvPr/>
        </p:nvPicPr>
        <p:blipFill>
          <a:blip r:embed="rId15" cstate="print"/>
          <a:stretch>
            <a:fillRect/>
          </a:stretch>
        </p:blipFill>
        <p:spPr>
          <a:xfrm>
            <a:off x="10845075" y="6384945"/>
            <a:ext cx="1346925" cy="473055"/>
          </a:xfrm>
          <a:prstGeom prst="rect">
            <a:avLst/>
          </a:prstGeom>
        </p:spPr>
      </p:pic>
      <p:sp>
        <p:nvSpPr>
          <p:cNvPr id="111" name="TextBox 110"/>
          <p:cNvSpPr txBox="1"/>
          <p:nvPr/>
        </p:nvSpPr>
        <p:spPr>
          <a:xfrm>
            <a:off x="9112285" y="3077461"/>
            <a:ext cx="540568" cy="369332"/>
          </a:xfrm>
          <a:prstGeom prst="rect">
            <a:avLst/>
          </a:prstGeom>
          <a:noFill/>
        </p:spPr>
        <p:txBody>
          <a:bodyPr wrap="square" rtlCol="0">
            <a:spAutoFit/>
          </a:bodyPr>
          <a:lstStyle/>
          <a:p>
            <a:r>
              <a:rPr lang="en-SG" dirty="0">
                <a:solidFill>
                  <a:srgbClr val="E02029"/>
                </a:solidFill>
              </a:rPr>
              <a:t>$$</a:t>
            </a:r>
          </a:p>
        </p:txBody>
      </p:sp>
    </p:spTree>
    <p:extLst>
      <p:ext uri="{BB962C8B-B14F-4D97-AF65-F5344CB8AC3E}">
        <p14:creationId xmlns:p14="http://schemas.microsoft.com/office/powerpoint/2010/main" val="1388235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8" descr="Image result for video icon thumbnail"/>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SG"/>
          </a:p>
        </p:txBody>
      </p:sp>
      <p:sp>
        <p:nvSpPr>
          <p:cNvPr id="5" name="AutoShape 10" descr="Image result for video icon thumbnail"/>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SG"/>
          </a:p>
        </p:txBody>
      </p:sp>
      <p:sp>
        <p:nvSpPr>
          <p:cNvPr id="7" name="TextBox 6"/>
          <p:cNvSpPr txBox="1"/>
          <p:nvPr/>
        </p:nvSpPr>
        <p:spPr>
          <a:xfrm>
            <a:off x="3479775" y="3793783"/>
            <a:ext cx="1521772" cy="400110"/>
          </a:xfrm>
          <a:prstGeom prst="rect">
            <a:avLst/>
          </a:prstGeom>
          <a:noFill/>
        </p:spPr>
        <p:txBody>
          <a:bodyPr wrap="square" rtlCol="0">
            <a:spAutoFit/>
          </a:bodyPr>
          <a:lstStyle/>
          <a:p>
            <a:pPr algn="ctr"/>
            <a:r>
              <a:rPr lang="en-SG" sz="2000" dirty="0">
                <a:solidFill>
                  <a:schemeClr val="bg1">
                    <a:lumMod val="50000"/>
                  </a:schemeClr>
                </a:solidFill>
                <a:latin typeface="Cambria" pitchFamily="18" charset="0"/>
              </a:rPr>
              <a:t>Story telling</a:t>
            </a:r>
          </a:p>
        </p:txBody>
      </p:sp>
      <p:sp>
        <p:nvSpPr>
          <p:cNvPr id="33" name="TextBox 32"/>
          <p:cNvSpPr txBox="1"/>
          <p:nvPr/>
        </p:nvSpPr>
        <p:spPr>
          <a:xfrm>
            <a:off x="1679575" y="3639895"/>
            <a:ext cx="1512168" cy="707886"/>
          </a:xfrm>
          <a:prstGeom prst="rect">
            <a:avLst/>
          </a:prstGeom>
          <a:noFill/>
        </p:spPr>
        <p:txBody>
          <a:bodyPr wrap="square" rtlCol="0">
            <a:spAutoFit/>
          </a:bodyPr>
          <a:lstStyle/>
          <a:p>
            <a:pPr algn="ctr"/>
            <a:r>
              <a:rPr lang="en-SG" sz="2000" dirty="0">
                <a:solidFill>
                  <a:schemeClr val="bg1">
                    <a:lumMod val="50000"/>
                  </a:schemeClr>
                </a:solidFill>
                <a:latin typeface="Cambria" pitchFamily="18" charset="0"/>
              </a:rPr>
              <a:t>Social influencers </a:t>
            </a:r>
          </a:p>
        </p:txBody>
      </p:sp>
      <p:sp>
        <p:nvSpPr>
          <p:cNvPr id="12" name="AutoShape 42" descr="Image result for wechat app"/>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SG"/>
          </a:p>
        </p:txBody>
      </p:sp>
      <p:sp>
        <p:nvSpPr>
          <p:cNvPr id="13" name="AutoShape 44" descr="Image result for wechat app"/>
          <p:cNvSpPr>
            <a:spLocks noChangeAspect="1" noChangeArrowheads="1"/>
          </p:cNvSpPr>
          <p:nvPr/>
        </p:nvSpPr>
        <p:spPr bwMode="auto">
          <a:xfrm>
            <a:off x="2136775" y="3127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SG"/>
          </a:p>
        </p:txBody>
      </p:sp>
      <p:sp>
        <p:nvSpPr>
          <p:cNvPr id="14" name="AutoShape 46" descr="Image result for wechat app"/>
          <p:cNvSpPr>
            <a:spLocks noChangeAspect="1" noChangeArrowheads="1"/>
          </p:cNvSpPr>
          <p:nvPr/>
        </p:nvSpPr>
        <p:spPr bwMode="auto">
          <a:xfrm>
            <a:off x="2289175" y="4651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SG"/>
          </a:p>
        </p:txBody>
      </p:sp>
      <p:sp>
        <p:nvSpPr>
          <p:cNvPr id="45" name="TextBox 44"/>
          <p:cNvSpPr txBox="1"/>
          <p:nvPr/>
        </p:nvSpPr>
        <p:spPr>
          <a:xfrm>
            <a:off x="8943255" y="3639895"/>
            <a:ext cx="1547664" cy="707886"/>
          </a:xfrm>
          <a:prstGeom prst="rect">
            <a:avLst/>
          </a:prstGeom>
          <a:noFill/>
        </p:spPr>
        <p:txBody>
          <a:bodyPr wrap="square" rtlCol="0">
            <a:spAutoFit/>
          </a:bodyPr>
          <a:lstStyle/>
          <a:p>
            <a:pPr algn="ctr"/>
            <a:r>
              <a:rPr lang="en-SG" sz="2000" dirty="0">
                <a:solidFill>
                  <a:schemeClr val="bg1">
                    <a:lumMod val="50000"/>
                  </a:schemeClr>
                </a:solidFill>
                <a:latin typeface="Cambria" pitchFamily="18" charset="0"/>
              </a:rPr>
              <a:t>Creating a community</a:t>
            </a:r>
          </a:p>
        </p:txBody>
      </p:sp>
      <p:sp>
        <p:nvSpPr>
          <p:cNvPr id="46" name="TextBox 45"/>
          <p:cNvSpPr txBox="1"/>
          <p:nvPr/>
        </p:nvSpPr>
        <p:spPr>
          <a:xfrm>
            <a:off x="7477882" y="3793783"/>
            <a:ext cx="855952" cy="400110"/>
          </a:xfrm>
          <a:prstGeom prst="rect">
            <a:avLst/>
          </a:prstGeom>
          <a:noFill/>
        </p:spPr>
        <p:txBody>
          <a:bodyPr wrap="square" rtlCol="0">
            <a:spAutoFit/>
          </a:bodyPr>
          <a:lstStyle/>
          <a:p>
            <a:pPr algn="ctr"/>
            <a:r>
              <a:rPr lang="en-SG" sz="2000" dirty="0">
                <a:solidFill>
                  <a:schemeClr val="bg1">
                    <a:lumMod val="50000"/>
                  </a:schemeClr>
                </a:solidFill>
                <a:latin typeface="Cambria" pitchFamily="18" charset="0"/>
              </a:rPr>
              <a:t>Trials</a:t>
            </a:r>
          </a:p>
        </p:txBody>
      </p:sp>
      <p:sp>
        <p:nvSpPr>
          <p:cNvPr id="34" name="TextBox 33"/>
          <p:cNvSpPr txBox="1"/>
          <p:nvPr/>
        </p:nvSpPr>
        <p:spPr>
          <a:xfrm>
            <a:off x="5135959" y="3639895"/>
            <a:ext cx="1944216" cy="707886"/>
          </a:xfrm>
          <a:prstGeom prst="rect">
            <a:avLst/>
          </a:prstGeom>
          <a:noFill/>
        </p:spPr>
        <p:txBody>
          <a:bodyPr wrap="square" rtlCol="0">
            <a:spAutoFit/>
          </a:bodyPr>
          <a:lstStyle/>
          <a:p>
            <a:pPr algn="ctr"/>
            <a:r>
              <a:rPr lang="en-SG" sz="2000" dirty="0">
                <a:solidFill>
                  <a:schemeClr val="bg1">
                    <a:lumMod val="50000"/>
                  </a:schemeClr>
                </a:solidFill>
                <a:latin typeface="Cambria" pitchFamily="18" charset="0"/>
              </a:rPr>
              <a:t>Mobile advertisements</a:t>
            </a:r>
          </a:p>
        </p:txBody>
      </p:sp>
      <p:grpSp>
        <p:nvGrpSpPr>
          <p:cNvPr id="74" name="Group 73"/>
          <p:cNvGrpSpPr/>
          <p:nvPr/>
        </p:nvGrpSpPr>
        <p:grpSpPr>
          <a:xfrm>
            <a:off x="9033011" y="2217737"/>
            <a:ext cx="1368152" cy="1368152"/>
            <a:chOff x="2123728" y="2060848"/>
            <a:chExt cx="1728192" cy="1728192"/>
          </a:xfrm>
        </p:grpSpPr>
        <p:grpSp>
          <p:nvGrpSpPr>
            <p:cNvPr id="51" name="Group 50"/>
            <p:cNvGrpSpPr/>
            <p:nvPr/>
          </p:nvGrpSpPr>
          <p:grpSpPr>
            <a:xfrm>
              <a:off x="2123728" y="2060848"/>
              <a:ext cx="1728192" cy="1728192"/>
              <a:chOff x="1979712" y="2060848"/>
              <a:chExt cx="1728192" cy="1728192"/>
            </a:xfrm>
          </p:grpSpPr>
          <p:sp>
            <p:nvSpPr>
              <p:cNvPr id="49" name="Oval 48"/>
              <p:cNvSpPr/>
              <p:nvPr/>
            </p:nvSpPr>
            <p:spPr>
              <a:xfrm>
                <a:off x="2087724" y="2168860"/>
                <a:ext cx="1512168" cy="1512168"/>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0" name="Oval 49"/>
              <p:cNvSpPr/>
              <p:nvPr/>
            </p:nvSpPr>
            <p:spPr>
              <a:xfrm>
                <a:off x="1979712" y="2060848"/>
                <a:ext cx="1728192" cy="1728192"/>
              </a:xfrm>
              <a:prstGeom prst="ellipse">
                <a:avLst/>
              </a:prstGeom>
              <a:noFill/>
              <a:ln>
                <a:solidFill>
                  <a:schemeClr val="accent6">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pic>
          <p:nvPicPr>
            <p:cNvPr id="52" name="Picture 51" descr="social media.png"/>
            <p:cNvPicPr>
              <a:picLocks noChangeAspect="1"/>
            </p:cNvPicPr>
            <p:nvPr/>
          </p:nvPicPr>
          <p:blipFill>
            <a:blip r:embed="rId3" cstate="print"/>
            <a:stretch>
              <a:fillRect/>
            </a:stretch>
          </p:blipFill>
          <p:spPr>
            <a:xfrm>
              <a:off x="2339752" y="2348880"/>
              <a:ext cx="1262676" cy="1080120"/>
            </a:xfrm>
            <a:prstGeom prst="rect">
              <a:avLst/>
            </a:prstGeom>
          </p:spPr>
        </p:pic>
      </p:grpSp>
      <p:grpSp>
        <p:nvGrpSpPr>
          <p:cNvPr id="73" name="Group 72"/>
          <p:cNvGrpSpPr/>
          <p:nvPr/>
        </p:nvGrpSpPr>
        <p:grpSpPr>
          <a:xfrm>
            <a:off x="1733327" y="2217737"/>
            <a:ext cx="1368152" cy="1368152"/>
            <a:chOff x="4716016" y="2060848"/>
            <a:chExt cx="1728192" cy="1728192"/>
          </a:xfrm>
        </p:grpSpPr>
        <p:grpSp>
          <p:nvGrpSpPr>
            <p:cNvPr id="54" name="Group 53"/>
            <p:cNvGrpSpPr/>
            <p:nvPr/>
          </p:nvGrpSpPr>
          <p:grpSpPr>
            <a:xfrm>
              <a:off x="4716016" y="2060848"/>
              <a:ext cx="1728192" cy="1728192"/>
              <a:chOff x="1979712" y="2060848"/>
              <a:chExt cx="1728192" cy="1728192"/>
            </a:xfrm>
          </p:grpSpPr>
          <p:sp>
            <p:nvSpPr>
              <p:cNvPr id="55" name="Oval 54"/>
              <p:cNvSpPr/>
              <p:nvPr/>
            </p:nvSpPr>
            <p:spPr>
              <a:xfrm>
                <a:off x="2087724" y="2168860"/>
                <a:ext cx="1512168" cy="1512168"/>
              </a:xfrm>
              <a:prstGeom prst="ellipse">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6" name="Oval 55"/>
              <p:cNvSpPr/>
              <p:nvPr/>
            </p:nvSpPr>
            <p:spPr>
              <a:xfrm>
                <a:off x="1979712" y="2060848"/>
                <a:ext cx="1728192" cy="1728192"/>
              </a:xfrm>
              <a:prstGeom prst="ellipse">
                <a:avLst/>
              </a:prstGeom>
              <a:noFill/>
              <a:ln>
                <a:solidFill>
                  <a:schemeClr val="accent4">
                    <a:lumMod val="40000"/>
                    <a:lumOff val="6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pic>
          <p:nvPicPr>
            <p:cNvPr id="57" name="Picture 56" descr="speech bubbles.png"/>
            <p:cNvPicPr>
              <a:picLocks noChangeAspect="1"/>
            </p:cNvPicPr>
            <p:nvPr/>
          </p:nvPicPr>
          <p:blipFill>
            <a:blip r:embed="rId4" cstate="print"/>
            <a:stretch>
              <a:fillRect/>
            </a:stretch>
          </p:blipFill>
          <p:spPr>
            <a:xfrm>
              <a:off x="4860032" y="2348880"/>
              <a:ext cx="1346854" cy="1152128"/>
            </a:xfrm>
            <a:prstGeom prst="rect">
              <a:avLst/>
            </a:prstGeom>
          </p:spPr>
        </p:pic>
      </p:grpSp>
      <p:grpSp>
        <p:nvGrpSpPr>
          <p:cNvPr id="72" name="Group 71"/>
          <p:cNvGrpSpPr/>
          <p:nvPr/>
        </p:nvGrpSpPr>
        <p:grpSpPr>
          <a:xfrm>
            <a:off x="5383169" y="2217737"/>
            <a:ext cx="1368152" cy="1368152"/>
            <a:chOff x="683568" y="4365104"/>
            <a:chExt cx="1728192" cy="1728192"/>
          </a:xfrm>
        </p:grpSpPr>
        <p:grpSp>
          <p:nvGrpSpPr>
            <p:cNvPr id="58" name="Group 57"/>
            <p:cNvGrpSpPr/>
            <p:nvPr/>
          </p:nvGrpSpPr>
          <p:grpSpPr>
            <a:xfrm>
              <a:off x="683568" y="4365104"/>
              <a:ext cx="1728192" cy="1728192"/>
              <a:chOff x="1979712" y="2060848"/>
              <a:chExt cx="1728192" cy="1728192"/>
            </a:xfrm>
          </p:grpSpPr>
          <p:sp>
            <p:nvSpPr>
              <p:cNvPr id="59" name="Oval 58"/>
              <p:cNvSpPr/>
              <p:nvPr/>
            </p:nvSpPr>
            <p:spPr>
              <a:xfrm>
                <a:off x="2087724" y="2168860"/>
                <a:ext cx="1512168" cy="1512168"/>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0" name="Oval 59"/>
              <p:cNvSpPr/>
              <p:nvPr/>
            </p:nvSpPr>
            <p:spPr>
              <a:xfrm>
                <a:off x="1979712" y="2060848"/>
                <a:ext cx="1728192" cy="1728192"/>
              </a:xfrm>
              <a:prstGeom prst="ellipse">
                <a:avLst/>
              </a:prstGeom>
              <a:noFill/>
              <a:ln>
                <a:solidFill>
                  <a:schemeClr val="accent3">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pic>
          <p:nvPicPr>
            <p:cNvPr id="61" name="Picture 60" descr="hand phone.png"/>
            <p:cNvPicPr>
              <a:picLocks noChangeAspect="1"/>
            </p:cNvPicPr>
            <p:nvPr/>
          </p:nvPicPr>
          <p:blipFill>
            <a:blip r:embed="rId5" cstate="print"/>
            <a:stretch>
              <a:fillRect/>
            </a:stretch>
          </p:blipFill>
          <p:spPr>
            <a:xfrm>
              <a:off x="827584" y="4581128"/>
              <a:ext cx="1348448" cy="1153492"/>
            </a:xfrm>
            <a:prstGeom prst="rect">
              <a:avLst/>
            </a:prstGeom>
          </p:spPr>
        </p:pic>
      </p:grpSp>
      <p:grpSp>
        <p:nvGrpSpPr>
          <p:cNvPr id="71" name="Group 70"/>
          <p:cNvGrpSpPr/>
          <p:nvPr/>
        </p:nvGrpSpPr>
        <p:grpSpPr>
          <a:xfrm>
            <a:off x="7208090" y="2217737"/>
            <a:ext cx="1368152" cy="1368152"/>
            <a:chOff x="3203848" y="4293096"/>
            <a:chExt cx="1728192" cy="1728192"/>
          </a:xfrm>
        </p:grpSpPr>
        <p:grpSp>
          <p:nvGrpSpPr>
            <p:cNvPr id="62" name="Group 61"/>
            <p:cNvGrpSpPr/>
            <p:nvPr/>
          </p:nvGrpSpPr>
          <p:grpSpPr>
            <a:xfrm>
              <a:off x="3203848" y="4293096"/>
              <a:ext cx="1728192" cy="1728192"/>
              <a:chOff x="1979712" y="2060848"/>
              <a:chExt cx="1728192" cy="1728192"/>
            </a:xfrm>
          </p:grpSpPr>
          <p:sp>
            <p:nvSpPr>
              <p:cNvPr id="63" name="Oval 62"/>
              <p:cNvSpPr/>
              <p:nvPr/>
            </p:nvSpPr>
            <p:spPr>
              <a:xfrm>
                <a:off x="2087724" y="2168860"/>
                <a:ext cx="1512168" cy="1512168"/>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4" name="Oval 63"/>
              <p:cNvSpPr/>
              <p:nvPr/>
            </p:nvSpPr>
            <p:spPr>
              <a:xfrm>
                <a:off x="1979712" y="2060848"/>
                <a:ext cx="1728192" cy="1728192"/>
              </a:xfrm>
              <a:prstGeom prst="ellipse">
                <a:avLst/>
              </a:prstGeom>
              <a:noFill/>
              <a:ln>
                <a:solidFill>
                  <a:schemeClr val="accent4">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pic>
          <p:nvPicPr>
            <p:cNvPr id="65" name="Picture 64" descr="Untitled-2.png"/>
            <p:cNvPicPr>
              <a:picLocks noChangeAspect="1"/>
            </p:cNvPicPr>
            <p:nvPr/>
          </p:nvPicPr>
          <p:blipFill>
            <a:blip r:embed="rId6" cstate="print"/>
            <a:stretch>
              <a:fillRect/>
            </a:stretch>
          </p:blipFill>
          <p:spPr>
            <a:xfrm>
              <a:off x="3347864" y="4509120"/>
              <a:ext cx="1515211" cy="1296144"/>
            </a:xfrm>
            <a:prstGeom prst="rect">
              <a:avLst/>
            </a:prstGeom>
          </p:spPr>
        </p:pic>
      </p:grpSp>
      <p:grpSp>
        <p:nvGrpSpPr>
          <p:cNvPr id="70" name="Group 69"/>
          <p:cNvGrpSpPr/>
          <p:nvPr/>
        </p:nvGrpSpPr>
        <p:grpSpPr>
          <a:xfrm>
            <a:off x="3558248" y="2217737"/>
            <a:ext cx="1368152" cy="1368152"/>
            <a:chOff x="5508104" y="4365104"/>
            <a:chExt cx="1728192" cy="1728192"/>
          </a:xfrm>
        </p:grpSpPr>
        <p:grpSp>
          <p:nvGrpSpPr>
            <p:cNvPr id="66" name="Group 65"/>
            <p:cNvGrpSpPr/>
            <p:nvPr/>
          </p:nvGrpSpPr>
          <p:grpSpPr>
            <a:xfrm>
              <a:off x="5508104" y="4365104"/>
              <a:ext cx="1728192" cy="1728192"/>
              <a:chOff x="1979712" y="2060848"/>
              <a:chExt cx="1728192" cy="1728192"/>
            </a:xfrm>
          </p:grpSpPr>
          <p:sp>
            <p:nvSpPr>
              <p:cNvPr id="67" name="Oval 66"/>
              <p:cNvSpPr/>
              <p:nvPr/>
            </p:nvSpPr>
            <p:spPr>
              <a:xfrm>
                <a:off x="2087724" y="2168860"/>
                <a:ext cx="1512168" cy="1512168"/>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8" name="Oval 67"/>
              <p:cNvSpPr/>
              <p:nvPr/>
            </p:nvSpPr>
            <p:spPr>
              <a:xfrm>
                <a:off x="1979712" y="2060848"/>
                <a:ext cx="1728192" cy="1728192"/>
              </a:xfrm>
              <a:prstGeom prst="ellipse">
                <a:avLst/>
              </a:prstGeom>
              <a:noFill/>
              <a:ln>
                <a:solidFill>
                  <a:schemeClr val="accent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pic>
          <p:nvPicPr>
            <p:cNvPr id="69" name="Picture 68" descr="youtube.png"/>
            <p:cNvPicPr>
              <a:picLocks noChangeAspect="1"/>
            </p:cNvPicPr>
            <p:nvPr/>
          </p:nvPicPr>
          <p:blipFill>
            <a:blip r:embed="rId7" cstate="print"/>
            <a:stretch>
              <a:fillRect/>
            </a:stretch>
          </p:blipFill>
          <p:spPr>
            <a:xfrm>
              <a:off x="5652120" y="4725144"/>
              <a:ext cx="1356151" cy="1162415"/>
            </a:xfrm>
            <a:prstGeom prst="rect">
              <a:avLst/>
            </a:prstGeom>
          </p:spPr>
        </p:pic>
      </p:grpSp>
      <p:sp>
        <p:nvSpPr>
          <p:cNvPr id="39" name="Title 1"/>
          <p:cNvSpPr>
            <a:spLocks noGrp="1"/>
          </p:cNvSpPr>
          <p:nvPr>
            <p:ph type="title"/>
          </p:nvPr>
        </p:nvSpPr>
        <p:spPr>
          <a:xfrm>
            <a:off x="1118551" y="-173174"/>
            <a:ext cx="10018713" cy="1752599"/>
          </a:xfrm>
        </p:spPr>
        <p:txBody>
          <a:bodyPr/>
          <a:lstStyle/>
          <a:p>
            <a:r>
              <a:rPr lang="en-US" b="1" dirty="0">
                <a:latin typeface="Arial" panose="020B0604020202020204" pitchFamily="34" charset="0"/>
                <a:cs typeface="Arial" panose="020B0604020202020204" pitchFamily="34" charset="0"/>
              </a:rPr>
              <a:t>Marketing Plan</a:t>
            </a:r>
          </a:p>
        </p:txBody>
      </p:sp>
      <p:pic>
        <p:nvPicPr>
          <p:cNvPr id="40" name="Picture 39" descr="temt2.png"/>
          <p:cNvPicPr>
            <a:picLocks noChangeAspect="1"/>
          </p:cNvPicPr>
          <p:nvPr/>
        </p:nvPicPr>
        <p:blipFill>
          <a:blip r:embed="rId8" cstate="print"/>
          <a:stretch>
            <a:fillRect/>
          </a:stretch>
        </p:blipFill>
        <p:spPr>
          <a:xfrm>
            <a:off x="10845075" y="6384945"/>
            <a:ext cx="1346925" cy="473055"/>
          </a:xfrm>
          <a:prstGeom prst="rect">
            <a:avLst/>
          </a:prstGeom>
        </p:spPr>
      </p:pic>
    </p:spTree>
    <p:extLst>
      <p:ext uri="{BB962C8B-B14F-4D97-AF65-F5344CB8AC3E}">
        <p14:creationId xmlns:p14="http://schemas.microsoft.com/office/powerpoint/2010/main" val="977337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9978437" y="1675910"/>
            <a:ext cx="2243192" cy="5182090"/>
          </a:xfrm>
          <a:prstGeom prst="rect">
            <a:avLst/>
          </a:prstGeom>
          <a:solidFill>
            <a:schemeClr val="accent5">
              <a:lumMod val="7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8" name="Rectangle 27"/>
          <p:cNvSpPr/>
          <p:nvPr/>
        </p:nvSpPr>
        <p:spPr>
          <a:xfrm>
            <a:off x="7730537" y="1675910"/>
            <a:ext cx="2243192" cy="5182090"/>
          </a:xfrm>
          <a:prstGeom prst="rect">
            <a:avLst/>
          </a:prstGeom>
          <a:solidFill>
            <a:schemeClr val="accent4">
              <a:lumMod val="7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7" name="Rectangle 26"/>
          <p:cNvSpPr/>
          <p:nvPr/>
        </p:nvSpPr>
        <p:spPr>
          <a:xfrm>
            <a:off x="5482637" y="1675910"/>
            <a:ext cx="2243192" cy="5182090"/>
          </a:xfrm>
          <a:prstGeom prst="rect">
            <a:avLst/>
          </a:prstGeom>
          <a:solidFill>
            <a:schemeClr val="accent3">
              <a:lumMod val="7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5" name="Rectangle 24"/>
          <p:cNvSpPr/>
          <p:nvPr/>
        </p:nvSpPr>
        <p:spPr>
          <a:xfrm>
            <a:off x="3234737" y="1675910"/>
            <a:ext cx="2243192" cy="5182090"/>
          </a:xfrm>
          <a:prstGeom prst="rect">
            <a:avLst/>
          </a:prstGeom>
          <a:solidFill>
            <a:schemeClr val="accent2">
              <a:lumMod val="7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3" name="Rectangle 22"/>
          <p:cNvSpPr/>
          <p:nvPr/>
        </p:nvSpPr>
        <p:spPr>
          <a:xfrm>
            <a:off x="0" y="1675910"/>
            <a:ext cx="3236161" cy="5182090"/>
          </a:xfrm>
          <a:prstGeom prst="rect">
            <a:avLst/>
          </a:prstGeom>
          <a:solidFill>
            <a:schemeClr val="accent1">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 name="Content Placeholder 2"/>
          <p:cNvSpPr>
            <a:spLocks noGrp="1"/>
          </p:cNvSpPr>
          <p:nvPr>
            <p:ph idx="1"/>
          </p:nvPr>
        </p:nvSpPr>
        <p:spPr>
          <a:xfrm>
            <a:off x="986303" y="4383097"/>
            <a:ext cx="2519362" cy="1879285"/>
          </a:xfrm>
        </p:spPr>
        <p:txBody>
          <a:bodyPr>
            <a:normAutofit fontScale="92500" lnSpcReduction="20000"/>
          </a:bodyPr>
          <a:lstStyle/>
          <a:p>
            <a:pPr marL="0" indent="0" algn="ctr">
              <a:buNone/>
            </a:pPr>
            <a:endParaRPr lang="en-US" b="1" dirty="0">
              <a:latin typeface="Arial" panose="020B0604020202020204" pitchFamily="34" charset="0"/>
              <a:cs typeface="Arial" panose="020B0604020202020204" pitchFamily="34" charset="0"/>
            </a:endParaRPr>
          </a:p>
          <a:p>
            <a:pPr marL="0" indent="0" algn="ctr">
              <a:buNone/>
            </a:pPr>
            <a:endParaRPr lang="en-US" sz="1400" b="1" dirty="0">
              <a:latin typeface="Arial" panose="020B0604020202020204" pitchFamily="34" charset="0"/>
              <a:cs typeface="Arial" panose="020B0604020202020204" pitchFamily="34" charset="0"/>
            </a:endParaRPr>
          </a:p>
          <a:p>
            <a:pPr marL="0" indent="0" algn="ctr">
              <a:buNone/>
            </a:pPr>
            <a:r>
              <a:rPr lang="en-US" sz="1500" b="1" dirty="0">
                <a:latin typeface="Arial" panose="020B0604020202020204" pitchFamily="34" charset="0"/>
                <a:cs typeface="Arial" panose="020B0604020202020204" pitchFamily="34" charset="0"/>
              </a:rPr>
              <a:t>A*STAR IMCB Scholar</a:t>
            </a:r>
          </a:p>
          <a:p>
            <a:pPr marL="0" indent="0" algn="ctr">
              <a:buNone/>
            </a:pPr>
            <a:endParaRPr lang="en-US" sz="1500" b="1" dirty="0">
              <a:latin typeface="Arial" panose="020B0604020202020204" pitchFamily="34" charset="0"/>
              <a:cs typeface="Arial" panose="020B0604020202020204" pitchFamily="34" charset="0"/>
            </a:endParaRPr>
          </a:p>
          <a:p>
            <a:pPr marL="0" indent="0" algn="ctr">
              <a:buNone/>
            </a:pPr>
            <a:r>
              <a:rPr lang="en-US" sz="1500" b="1" dirty="0">
                <a:latin typeface="Arial" panose="020B0604020202020204" pitchFamily="34" charset="0"/>
                <a:cs typeface="Arial" panose="020B0604020202020204" pitchFamily="34" charset="0"/>
              </a:rPr>
              <a:t>Singapore-Stanford </a:t>
            </a:r>
            <a:r>
              <a:rPr lang="en-US" sz="1500" b="1" dirty="0" err="1">
                <a:latin typeface="Arial" panose="020B0604020202020204" pitchFamily="34" charset="0"/>
                <a:cs typeface="Arial" panose="020B0604020202020204" pitchFamily="34" charset="0"/>
              </a:rPr>
              <a:t>Biodesign</a:t>
            </a:r>
            <a:r>
              <a:rPr lang="en-US" sz="1500" b="1" dirty="0">
                <a:latin typeface="Arial" panose="020B0604020202020204" pitchFamily="34" charset="0"/>
                <a:cs typeface="Arial" panose="020B0604020202020204" pitchFamily="34" charset="0"/>
              </a:rPr>
              <a:t> 2015 Alumni</a:t>
            </a:r>
          </a:p>
          <a:p>
            <a:pPr marL="0" indent="0" algn="ctr">
              <a:buNone/>
            </a:pPr>
            <a:endParaRPr lang="en-US" dirty="0"/>
          </a:p>
          <a:p>
            <a:pPr lvl="1" algn="ctr"/>
            <a:endParaRPr lang="en-US" dirty="0"/>
          </a:p>
          <a:p>
            <a:pPr lvl="1" algn="ctr"/>
            <a:endParaRPr lang="en-US" dirty="0"/>
          </a:p>
          <a:p>
            <a:pPr lvl="1" algn="ctr"/>
            <a:endParaRPr lang="en-US" dirty="0"/>
          </a:p>
        </p:txBody>
      </p:sp>
      <p:sp>
        <p:nvSpPr>
          <p:cNvPr id="5" name="TextBox 4"/>
          <p:cNvSpPr txBox="1"/>
          <p:nvPr/>
        </p:nvSpPr>
        <p:spPr>
          <a:xfrm>
            <a:off x="987601" y="1972064"/>
            <a:ext cx="2519362" cy="584776"/>
          </a:xfrm>
          <a:prstGeom prst="rect">
            <a:avLst/>
          </a:prstGeom>
          <a:noFill/>
        </p:spPr>
        <p:txBody>
          <a:bodyPr wrap="square" rtlCol="0">
            <a:spAutoFit/>
          </a:bodyPr>
          <a:lstStyle/>
          <a:p>
            <a:pPr algn="ctr"/>
            <a:r>
              <a:rPr lang="en-US" sz="3200" b="1" dirty="0"/>
              <a:t>CEO</a:t>
            </a:r>
          </a:p>
        </p:txBody>
      </p:sp>
      <p:pic>
        <p:nvPicPr>
          <p:cNvPr id="7" name="Picture 6"/>
          <p:cNvPicPr>
            <a:picLocks noChangeAspect="1"/>
          </p:cNvPicPr>
          <p:nvPr/>
        </p:nvPicPr>
        <p:blipFill rotWithShape="1">
          <a:blip r:embed="rId2"/>
          <a:srcRect l="3702" r="1851"/>
          <a:stretch/>
        </p:blipFill>
        <p:spPr>
          <a:xfrm>
            <a:off x="3669909" y="2539319"/>
            <a:ext cx="1321991" cy="1399706"/>
          </a:xfrm>
          <a:prstGeom prst="rect">
            <a:avLst/>
          </a:prstGeom>
        </p:spPr>
      </p:pic>
      <p:sp>
        <p:nvSpPr>
          <p:cNvPr id="8" name="TextBox 7"/>
          <p:cNvSpPr txBox="1"/>
          <p:nvPr/>
        </p:nvSpPr>
        <p:spPr>
          <a:xfrm>
            <a:off x="3230028" y="1971580"/>
            <a:ext cx="2235201" cy="584776"/>
          </a:xfrm>
          <a:prstGeom prst="rect">
            <a:avLst/>
          </a:prstGeom>
          <a:noFill/>
        </p:spPr>
        <p:txBody>
          <a:bodyPr wrap="square" rtlCol="0">
            <a:spAutoFit/>
          </a:bodyPr>
          <a:lstStyle/>
          <a:p>
            <a:pPr algn="ctr"/>
            <a:r>
              <a:rPr lang="en-US" sz="3200" b="1" dirty="0"/>
              <a:t>CTO</a:t>
            </a:r>
          </a:p>
        </p:txBody>
      </p:sp>
      <p:sp>
        <p:nvSpPr>
          <p:cNvPr id="10" name="Content Placeholder 2"/>
          <p:cNvSpPr txBox="1">
            <a:spLocks/>
          </p:cNvSpPr>
          <p:nvPr/>
        </p:nvSpPr>
        <p:spPr>
          <a:xfrm>
            <a:off x="3210923" y="4356656"/>
            <a:ext cx="2267006" cy="222351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1" dirty="0">
                <a:latin typeface="Arial" panose="020B0604020202020204" pitchFamily="34" charset="0"/>
                <a:cs typeface="Arial" panose="020B0604020202020204" pitchFamily="34" charset="0"/>
              </a:rPr>
              <a:t>NTU President Scholar</a:t>
            </a:r>
          </a:p>
          <a:p>
            <a:pPr marL="0" indent="0" algn="ctr">
              <a:buNone/>
            </a:pPr>
            <a:endParaRPr lang="en-US" sz="1400" b="1" dirty="0">
              <a:latin typeface="Arial" panose="020B0604020202020204" pitchFamily="34" charset="0"/>
              <a:cs typeface="Arial" panose="020B0604020202020204" pitchFamily="34" charset="0"/>
            </a:endParaRPr>
          </a:p>
          <a:p>
            <a:pPr marL="0" indent="0" algn="ctr">
              <a:lnSpc>
                <a:spcPct val="150000"/>
              </a:lnSpc>
              <a:buNone/>
            </a:pPr>
            <a:r>
              <a:rPr lang="en-US" sz="1400" b="1" dirty="0">
                <a:latin typeface="Arial" panose="020B0604020202020204" pitchFamily="34" charset="0"/>
                <a:cs typeface="Arial" panose="020B0604020202020204" pitchFamily="34" charset="0"/>
              </a:rPr>
              <a:t>Serial Entrepreneur</a:t>
            </a:r>
          </a:p>
          <a:p>
            <a:pPr marL="0" indent="0" algn="ctr">
              <a:buNone/>
            </a:pPr>
            <a:endParaRPr lang="en-US" sz="1600" b="1" dirty="0">
              <a:latin typeface="Arial" panose="020B0604020202020204" pitchFamily="34" charset="0"/>
              <a:cs typeface="Arial" panose="020B0604020202020204" pitchFamily="34" charset="0"/>
            </a:endParaRPr>
          </a:p>
          <a:p>
            <a:pPr lvl="1" algn="ctr"/>
            <a:endParaRPr lang="en-US" sz="1600" dirty="0"/>
          </a:p>
        </p:txBody>
      </p:sp>
      <p:pic>
        <p:nvPicPr>
          <p:cNvPr id="1026" name="Picture 2" descr="C:\Users\swloo\Desktop\larry.ti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865" b="1291"/>
          <a:stretch/>
        </p:blipFill>
        <p:spPr bwMode="auto">
          <a:xfrm>
            <a:off x="1602598" y="2516200"/>
            <a:ext cx="1286773" cy="144034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371881" y="3956546"/>
            <a:ext cx="1750799" cy="400110"/>
          </a:xfrm>
          <a:prstGeom prst="rect">
            <a:avLst/>
          </a:prstGeom>
        </p:spPr>
        <p:txBody>
          <a:bodyPr wrap="none">
            <a:spAutoFit/>
          </a:bodyPr>
          <a:lstStyle/>
          <a:p>
            <a:pPr algn="ctr"/>
            <a:r>
              <a:rPr lang="en-US" sz="2000" b="1" dirty="0" err="1">
                <a:latin typeface="Arial" panose="020B0604020202020204" pitchFamily="34" charset="0"/>
                <a:cs typeface="Arial" panose="020B0604020202020204" pitchFamily="34" charset="0"/>
              </a:rPr>
              <a:t>Mr</a:t>
            </a:r>
            <a:r>
              <a:rPr lang="en-US" sz="2000" b="1" dirty="0">
                <a:latin typeface="Arial" panose="020B0604020202020204" pitchFamily="34" charset="0"/>
                <a:cs typeface="Arial" panose="020B0604020202020204" pitchFamily="34" charset="0"/>
              </a:rPr>
              <a:t> Larry Loo</a:t>
            </a:r>
          </a:p>
        </p:txBody>
      </p:sp>
      <p:sp>
        <p:nvSpPr>
          <p:cNvPr id="6" name="Rectangle 5"/>
          <p:cNvSpPr/>
          <p:nvPr/>
        </p:nvSpPr>
        <p:spPr>
          <a:xfrm>
            <a:off x="3230029" y="3939025"/>
            <a:ext cx="2235199" cy="400110"/>
          </a:xfrm>
          <a:prstGeom prst="rect">
            <a:avLst/>
          </a:prstGeom>
        </p:spPr>
        <p:txBody>
          <a:bodyPr wrap="square">
            <a:spAutoFit/>
          </a:bodyPr>
          <a:lstStyle/>
          <a:p>
            <a:pPr algn="ctr"/>
            <a:r>
              <a:rPr lang="en-US" sz="2000" b="1" dirty="0" err="1">
                <a:latin typeface="Arial" panose="020B0604020202020204" pitchFamily="34" charset="0"/>
                <a:cs typeface="Arial" panose="020B0604020202020204" pitchFamily="34" charset="0"/>
              </a:rPr>
              <a:t>Mr</a:t>
            </a:r>
            <a:r>
              <a:rPr lang="en-US" sz="2000" b="1" dirty="0">
                <a:latin typeface="Arial" panose="020B0604020202020204" pitchFamily="34" charset="0"/>
                <a:cs typeface="Arial" panose="020B0604020202020204" pitchFamily="34" charset="0"/>
              </a:rPr>
              <a:t> Jackie Tan</a:t>
            </a:r>
          </a:p>
        </p:txBody>
      </p:sp>
      <p:sp>
        <p:nvSpPr>
          <p:cNvPr id="11" name="TextBox 10"/>
          <p:cNvSpPr txBox="1"/>
          <p:nvPr/>
        </p:nvSpPr>
        <p:spPr>
          <a:xfrm>
            <a:off x="5465229" y="1955027"/>
            <a:ext cx="2247900" cy="584776"/>
          </a:xfrm>
          <a:prstGeom prst="rect">
            <a:avLst/>
          </a:prstGeom>
          <a:noFill/>
        </p:spPr>
        <p:txBody>
          <a:bodyPr wrap="square" rtlCol="0">
            <a:spAutoFit/>
          </a:bodyPr>
          <a:lstStyle/>
          <a:p>
            <a:pPr algn="ctr"/>
            <a:r>
              <a:rPr lang="en-US" sz="3200" b="1" dirty="0"/>
              <a:t>CMO</a:t>
            </a:r>
          </a:p>
        </p:txBody>
      </p:sp>
      <p:pic>
        <p:nvPicPr>
          <p:cNvPr id="12" name="Picture 11" descr="2016-09-25-PHOTO-00000002.jpg"/>
          <p:cNvPicPr>
            <a:picLocks noChangeAspect="1"/>
          </p:cNvPicPr>
          <p:nvPr/>
        </p:nvPicPr>
        <p:blipFill rotWithShape="1">
          <a:blip r:embed="rId4" cstate="print">
            <a:extLst>
              <a:ext uri="{28A0092B-C50C-407E-A947-70E740481C1C}">
                <a14:useLocalDpi xmlns:a14="http://schemas.microsoft.com/office/drawing/2010/main" val="0"/>
              </a:ext>
            </a:extLst>
          </a:blip>
          <a:srcRect l="24107" r="1164" b="33178"/>
          <a:stretch/>
        </p:blipFill>
        <p:spPr>
          <a:xfrm>
            <a:off x="6021239" y="2514403"/>
            <a:ext cx="1157335" cy="1399706"/>
          </a:xfrm>
          <a:prstGeom prst="rect">
            <a:avLst/>
          </a:prstGeom>
        </p:spPr>
      </p:pic>
      <p:sp>
        <p:nvSpPr>
          <p:cNvPr id="13" name="Rectangle 12"/>
          <p:cNvSpPr/>
          <p:nvPr/>
        </p:nvSpPr>
        <p:spPr>
          <a:xfrm>
            <a:off x="5465229" y="3939025"/>
            <a:ext cx="2273300" cy="400110"/>
          </a:xfrm>
          <a:prstGeom prst="rect">
            <a:avLst/>
          </a:prstGeom>
        </p:spPr>
        <p:txBody>
          <a:bodyPr wrap="square">
            <a:spAutoFit/>
          </a:bodyPr>
          <a:lstStyle/>
          <a:p>
            <a:pPr algn="ctr"/>
            <a:r>
              <a:rPr lang="en-US" sz="2000" b="1" dirty="0" err="1">
                <a:latin typeface="Arial" panose="020B0604020202020204" pitchFamily="34" charset="0"/>
                <a:cs typeface="Arial" panose="020B0604020202020204" pitchFamily="34" charset="0"/>
              </a:rPr>
              <a:t>Ms</a:t>
            </a:r>
            <a:r>
              <a:rPr lang="en-US" sz="2000" b="1" dirty="0">
                <a:latin typeface="Arial" panose="020B0604020202020204" pitchFamily="34" charset="0"/>
                <a:cs typeface="Arial" panose="020B0604020202020204" pitchFamily="34" charset="0"/>
              </a:rPr>
              <a:t> </a:t>
            </a:r>
            <a:r>
              <a:rPr lang="en-US" sz="2000" b="1" dirty="0" err="1">
                <a:latin typeface="Arial" panose="020B0604020202020204" pitchFamily="34" charset="0"/>
                <a:cs typeface="Arial" panose="020B0604020202020204" pitchFamily="34" charset="0"/>
              </a:rPr>
              <a:t>Cally</a:t>
            </a:r>
            <a:r>
              <a:rPr lang="en-US" sz="2000" b="1" dirty="0">
                <a:latin typeface="Arial" panose="020B0604020202020204" pitchFamily="34" charset="0"/>
                <a:cs typeface="Arial" panose="020B0604020202020204" pitchFamily="34" charset="0"/>
              </a:rPr>
              <a:t> </a:t>
            </a:r>
            <a:r>
              <a:rPr lang="en-US" sz="2000" b="1" dirty="0" err="1">
                <a:latin typeface="Arial" panose="020B0604020202020204" pitchFamily="34" charset="0"/>
                <a:cs typeface="Arial" panose="020B0604020202020204" pitchFamily="34" charset="0"/>
              </a:rPr>
              <a:t>Owh</a:t>
            </a:r>
            <a:endParaRPr lang="en-US" sz="2000" b="1" dirty="0">
              <a:latin typeface="Arial" panose="020B0604020202020204" pitchFamily="34" charset="0"/>
              <a:cs typeface="Arial" panose="020B0604020202020204" pitchFamily="34" charset="0"/>
            </a:endParaRPr>
          </a:p>
        </p:txBody>
      </p:sp>
      <p:sp>
        <p:nvSpPr>
          <p:cNvPr id="14" name="Content Placeholder 2"/>
          <p:cNvSpPr txBox="1">
            <a:spLocks/>
          </p:cNvSpPr>
          <p:nvPr/>
        </p:nvSpPr>
        <p:spPr>
          <a:xfrm>
            <a:off x="5447082" y="4360368"/>
            <a:ext cx="2253347" cy="186100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1" dirty="0">
                <a:latin typeface="Arial" panose="020B0604020202020204" pitchFamily="34" charset="0"/>
                <a:cs typeface="Arial" panose="020B0604020202020204" pitchFamily="34" charset="0"/>
              </a:rPr>
              <a:t>A*STAR IMRE Scholar</a:t>
            </a:r>
          </a:p>
          <a:p>
            <a:pPr marL="0" indent="0" algn="ctr">
              <a:buNone/>
            </a:pPr>
            <a:endParaRPr lang="en-US" sz="1400" b="1" dirty="0">
              <a:latin typeface="Arial" panose="020B0604020202020204" pitchFamily="34" charset="0"/>
              <a:cs typeface="Arial" panose="020B0604020202020204" pitchFamily="34" charset="0"/>
            </a:endParaRPr>
          </a:p>
          <a:p>
            <a:pPr marL="0" indent="0" algn="ctr">
              <a:buNone/>
            </a:pPr>
            <a:r>
              <a:rPr lang="en-US" sz="1400" b="1" dirty="0">
                <a:latin typeface="Arial" panose="020B0604020202020204" pitchFamily="34" charset="0"/>
                <a:cs typeface="Arial" panose="020B0604020202020204" pitchFamily="34" charset="0"/>
              </a:rPr>
              <a:t>Inventor of patented hydrogel technology</a:t>
            </a:r>
          </a:p>
          <a:p>
            <a:pPr marL="0" indent="0" algn="ctr">
              <a:buNone/>
            </a:pPr>
            <a:endParaRPr lang="en-US" sz="1400" b="1" dirty="0">
              <a:latin typeface="Arial" panose="020B0604020202020204" pitchFamily="34" charset="0"/>
              <a:cs typeface="Arial" panose="020B0604020202020204" pitchFamily="34" charset="0"/>
            </a:endParaRPr>
          </a:p>
          <a:p>
            <a:pPr lvl="1" algn="ctr"/>
            <a:endParaRPr lang="en-US" sz="1400" b="1" dirty="0">
              <a:latin typeface="Arial" panose="020B0604020202020204" pitchFamily="34" charset="0"/>
              <a:cs typeface="Arial" panose="020B0604020202020204" pitchFamily="34" charset="0"/>
            </a:endParaRPr>
          </a:p>
          <a:p>
            <a:pPr lvl="1" algn="ctr"/>
            <a:endParaRPr lang="en-US" sz="1400" b="1" dirty="0">
              <a:latin typeface="Arial" panose="020B0604020202020204" pitchFamily="34" charset="0"/>
              <a:cs typeface="Arial" panose="020B0604020202020204" pitchFamily="34" charset="0"/>
            </a:endParaRPr>
          </a:p>
          <a:p>
            <a:pPr lvl="1" algn="ctr"/>
            <a:endParaRPr lang="en-US" sz="1400" b="1" dirty="0">
              <a:latin typeface="Arial" panose="020B0604020202020204" pitchFamily="34" charset="0"/>
              <a:cs typeface="Arial" panose="020B0604020202020204" pitchFamily="34" charset="0"/>
            </a:endParaRPr>
          </a:p>
        </p:txBody>
      </p:sp>
      <p:sp>
        <p:nvSpPr>
          <p:cNvPr id="15" name="TextBox 14"/>
          <p:cNvSpPr txBox="1"/>
          <p:nvPr/>
        </p:nvSpPr>
        <p:spPr>
          <a:xfrm>
            <a:off x="7725828" y="1931424"/>
            <a:ext cx="2235201" cy="584776"/>
          </a:xfrm>
          <a:prstGeom prst="rect">
            <a:avLst/>
          </a:prstGeom>
          <a:noFill/>
        </p:spPr>
        <p:txBody>
          <a:bodyPr wrap="square" rtlCol="0">
            <a:spAutoFit/>
          </a:bodyPr>
          <a:lstStyle/>
          <a:p>
            <a:pPr algn="ctr"/>
            <a:r>
              <a:rPr lang="en-US" sz="3200" b="1" dirty="0"/>
              <a:t>CSO</a:t>
            </a:r>
          </a:p>
        </p:txBody>
      </p:sp>
      <p:sp>
        <p:nvSpPr>
          <p:cNvPr id="16" name="Content Placeholder 2"/>
          <p:cNvSpPr txBox="1">
            <a:spLocks/>
          </p:cNvSpPr>
          <p:nvPr/>
        </p:nvSpPr>
        <p:spPr>
          <a:xfrm>
            <a:off x="7725829" y="4351498"/>
            <a:ext cx="2247900" cy="132275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1" dirty="0">
                <a:latin typeface="Arial" panose="020B0604020202020204" pitchFamily="34" charset="0"/>
                <a:cs typeface="Arial" panose="020B0604020202020204" pitchFamily="34" charset="0"/>
              </a:rPr>
              <a:t>A*STAR IMRE Scholar</a:t>
            </a:r>
          </a:p>
          <a:p>
            <a:pPr marL="0" indent="0" algn="ctr">
              <a:buNone/>
            </a:pPr>
            <a:endParaRPr lang="en-US" sz="1400" b="1" dirty="0">
              <a:latin typeface="Arial" panose="020B0604020202020204" pitchFamily="34" charset="0"/>
              <a:cs typeface="Arial" panose="020B0604020202020204" pitchFamily="34" charset="0"/>
            </a:endParaRPr>
          </a:p>
          <a:p>
            <a:pPr marL="0" indent="0" algn="ctr">
              <a:buNone/>
            </a:pPr>
            <a:r>
              <a:rPr lang="en-US" sz="1400" b="1" dirty="0">
                <a:latin typeface="Arial" panose="020B0604020202020204" pitchFamily="34" charset="0"/>
                <a:cs typeface="Arial" panose="020B0604020202020204" pitchFamily="34" charset="0"/>
              </a:rPr>
              <a:t>Inventor of patented hydrogel technology</a:t>
            </a:r>
          </a:p>
          <a:p>
            <a:pPr marL="0" indent="0" algn="ctr">
              <a:buNone/>
            </a:pPr>
            <a:endParaRPr lang="en-US" dirty="0"/>
          </a:p>
          <a:p>
            <a:pPr lvl="1" algn="ctr"/>
            <a:endParaRPr lang="en-US" dirty="0"/>
          </a:p>
          <a:p>
            <a:pPr lvl="1" algn="ctr"/>
            <a:endParaRPr lang="en-US" dirty="0"/>
          </a:p>
          <a:p>
            <a:pPr lvl="1" algn="ctr"/>
            <a:endParaRPr lang="en-US" dirty="0"/>
          </a:p>
        </p:txBody>
      </p:sp>
      <p:pic>
        <p:nvPicPr>
          <p:cNvPr id="17" name="Picture 16" descr="14439020_120300000304637596_1348069285_o.jpg"/>
          <p:cNvPicPr>
            <a:picLocks noChangeAspect="1"/>
          </p:cNvPicPr>
          <p:nvPr/>
        </p:nvPicPr>
        <p:blipFill rotWithShape="1">
          <a:blip r:embed="rId5" cstate="print">
            <a:extLst>
              <a:ext uri="{28A0092B-C50C-407E-A947-70E740481C1C}">
                <a14:useLocalDpi xmlns:a14="http://schemas.microsoft.com/office/drawing/2010/main" val="0"/>
              </a:ext>
            </a:extLst>
          </a:blip>
          <a:srcRect l="20570" t="14226" r="22632" b="21993"/>
          <a:stretch/>
        </p:blipFill>
        <p:spPr>
          <a:xfrm>
            <a:off x="8213908" y="2544140"/>
            <a:ext cx="1191127" cy="1382185"/>
          </a:xfrm>
          <a:prstGeom prst="rect">
            <a:avLst/>
          </a:prstGeom>
        </p:spPr>
      </p:pic>
      <p:sp>
        <p:nvSpPr>
          <p:cNvPr id="18" name="Rectangle 17"/>
          <p:cNvSpPr/>
          <p:nvPr/>
        </p:nvSpPr>
        <p:spPr>
          <a:xfrm>
            <a:off x="7725829" y="3939025"/>
            <a:ext cx="2235200" cy="400110"/>
          </a:xfrm>
          <a:prstGeom prst="rect">
            <a:avLst/>
          </a:prstGeom>
        </p:spPr>
        <p:txBody>
          <a:bodyPr wrap="square">
            <a:spAutoFit/>
          </a:bodyPr>
          <a:lstStyle/>
          <a:p>
            <a:pPr algn="ctr"/>
            <a:r>
              <a:rPr lang="en-US" sz="2000" b="1" dirty="0" err="1">
                <a:latin typeface="Arial" panose="020B0604020202020204" pitchFamily="34" charset="0"/>
                <a:cs typeface="Arial" panose="020B0604020202020204" pitchFamily="34" charset="0"/>
              </a:rPr>
              <a:t>Mr</a:t>
            </a:r>
            <a:r>
              <a:rPr lang="en-US" sz="2000" b="1" dirty="0">
                <a:latin typeface="Arial" panose="020B0604020202020204" pitchFamily="34" charset="0"/>
                <a:cs typeface="Arial" panose="020B0604020202020204" pitchFamily="34" charset="0"/>
              </a:rPr>
              <a:t> Kenny Low</a:t>
            </a:r>
          </a:p>
        </p:txBody>
      </p:sp>
      <p:pic>
        <p:nvPicPr>
          <p:cNvPr id="19" name="Picture 18" descr="IMG_8052.JPG"/>
          <p:cNvPicPr>
            <a:picLocks noChangeAspect="1"/>
          </p:cNvPicPr>
          <p:nvPr/>
        </p:nvPicPr>
        <p:blipFill rotWithShape="1">
          <a:blip r:embed="rId6" cstate="print">
            <a:extLst>
              <a:ext uri="{28A0092B-C50C-407E-A947-70E740481C1C}">
                <a14:useLocalDpi xmlns:a14="http://schemas.microsoft.com/office/drawing/2010/main" val="0"/>
              </a:ext>
            </a:extLst>
          </a:blip>
          <a:srcRect l="9237" t="6807" r="12931" b="22179"/>
          <a:stretch/>
        </p:blipFill>
        <p:spPr>
          <a:xfrm>
            <a:off x="10515474" y="2556840"/>
            <a:ext cx="1193853" cy="1399706"/>
          </a:xfrm>
          <a:prstGeom prst="rect">
            <a:avLst/>
          </a:prstGeom>
        </p:spPr>
      </p:pic>
      <p:sp>
        <p:nvSpPr>
          <p:cNvPr id="20" name="TextBox 19"/>
          <p:cNvSpPr txBox="1"/>
          <p:nvPr/>
        </p:nvSpPr>
        <p:spPr>
          <a:xfrm>
            <a:off x="9956795" y="1936164"/>
            <a:ext cx="2252133" cy="584776"/>
          </a:xfrm>
          <a:prstGeom prst="rect">
            <a:avLst/>
          </a:prstGeom>
          <a:noFill/>
        </p:spPr>
        <p:txBody>
          <a:bodyPr wrap="square" rtlCol="0">
            <a:spAutoFit/>
          </a:bodyPr>
          <a:lstStyle/>
          <a:p>
            <a:pPr algn="ctr"/>
            <a:r>
              <a:rPr lang="en-US" sz="3200" b="1" dirty="0"/>
              <a:t>CFO</a:t>
            </a:r>
          </a:p>
        </p:txBody>
      </p:sp>
      <p:sp>
        <p:nvSpPr>
          <p:cNvPr id="21" name="Content Placeholder 2"/>
          <p:cNvSpPr txBox="1">
            <a:spLocks/>
          </p:cNvSpPr>
          <p:nvPr/>
        </p:nvSpPr>
        <p:spPr>
          <a:xfrm>
            <a:off x="9973729" y="4365086"/>
            <a:ext cx="2235200" cy="143385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b="1" dirty="0">
                <a:latin typeface="Arial" panose="020B0604020202020204" pitchFamily="34" charset="0"/>
                <a:cs typeface="Arial" panose="020B0604020202020204" pitchFamily="34" charset="0"/>
              </a:rPr>
              <a:t>NGS Scholar</a:t>
            </a:r>
          </a:p>
          <a:p>
            <a:pPr marL="0" indent="0" algn="ctr">
              <a:buNone/>
            </a:pPr>
            <a:endParaRPr lang="en-US" sz="1400" b="1" dirty="0">
              <a:latin typeface="Arial" panose="020B0604020202020204" pitchFamily="34" charset="0"/>
              <a:cs typeface="Arial" panose="020B0604020202020204" pitchFamily="34" charset="0"/>
            </a:endParaRPr>
          </a:p>
          <a:p>
            <a:pPr marL="0" indent="0" algn="ctr">
              <a:buNone/>
            </a:pPr>
            <a:r>
              <a:rPr lang="en-US" sz="1400" b="1" dirty="0">
                <a:latin typeface="Arial" panose="020B0604020202020204" pitchFamily="34" charset="0"/>
                <a:cs typeface="Arial" panose="020B0604020202020204" pitchFamily="34" charset="0"/>
              </a:rPr>
              <a:t>Inventor of patented siRNA technology</a:t>
            </a:r>
          </a:p>
          <a:p>
            <a:pPr marL="0" indent="0" algn="ctr">
              <a:buNone/>
            </a:pPr>
            <a:endParaRPr lang="en-US" dirty="0"/>
          </a:p>
          <a:p>
            <a:pPr lvl="1" algn="ctr"/>
            <a:endParaRPr lang="en-US" dirty="0"/>
          </a:p>
          <a:p>
            <a:pPr lvl="1" algn="ctr"/>
            <a:endParaRPr lang="en-US" dirty="0"/>
          </a:p>
          <a:p>
            <a:pPr lvl="1" algn="ctr"/>
            <a:endParaRPr lang="en-US" dirty="0"/>
          </a:p>
        </p:txBody>
      </p:sp>
      <p:sp>
        <p:nvSpPr>
          <p:cNvPr id="22" name="Rectangle 21"/>
          <p:cNvSpPr/>
          <p:nvPr/>
        </p:nvSpPr>
        <p:spPr>
          <a:xfrm>
            <a:off x="10259355" y="3948336"/>
            <a:ext cx="1776641" cy="400110"/>
          </a:xfrm>
          <a:prstGeom prst="rect">
            <a:avLst/>
          </a:prstGeom>
        </p:spPr>
        <p:txBody>
          <a:bodyPr wrap="none">
            <a:spAutoFit/>
          </a:bodyPr>
          <a:lstStyle/>
          <a:p>
            <a:pPr algn="ctr"/>
            <a:r>
              <a:rPr lang="en-US" sz="2000" b="1" dirty="0">
                <a:latin typeface="Arial" panose="020B0604020202020204" pitchFamily="34" charset="0"/>
                <a:cs typeface="Arial" panose="020B0604020202020204" pitchFamily="34" charset="0"/>
              </a:rPr>
              <a:t>Dr Delon Toh</a:t>
            </a:r>
          </a:p>
        </p:txBody>
      </p:sp>
      <p:cxnSp>
        <p:nvCxnSpPr>
          <p:cNvPr id="30" name="Straight Connector 29"/>
          <p:cNvCxnSpPr/>
          <p:nvPr/>
        </p:nvCxnSpPr>
        <p:spPr>
          <a:xfrm>
            <a:off x="0" y="1676400"/>
            <a:ext cx="12240000" cy="16933"/>
          </a:xfrm>
          <a:prstGeom prst="line">
            <a:avLst/>
          </a:prstGeom>
          <a:ln>
            <a:solidFill>
              <a:schemeClr val="bg1">
                <a:lumMod val="50000"/>
              </a:schemeClr>
            </a:solidFill>
            <a:prstDash val="dash"/>
          </a:ln>
        </p:spPr>
        <p:style>
          <a:lnRef idx="2">
            <a:schemeClr val="accent1"/>
          </a:lnRef>
          <a:fillRef idx="0">
            <a:schemeClr val="accent1"/>
          </a:fillRef>
          <a:effectRef idx="1">
            <a:schemeClr val="accent1"/>
          </a:effectRef>
          <a:fontRef idx="minor">
            <a:schemeClr val="tx1"/>
          </a:fontRef>
        </p:style>
      </p:cxnSp>
      <p:sp>
        <p:nvSpPr>
          <p:cNvPr id="31" name="Title 1"/>
          <p:cNvSpPr>
            <a:spLocks noGrp="1"/>
          </p:cNvSpPr>
          <p:nvPr>
            <p:ph type="title"/>
          </p:nvPr>
        </p:nvSpPr>
        <p:spPr>
          <a:xfrm>
            <a:off x="1118551" y="-173174"/>
            <a:ext cx="10018713" cy="1752599"/>
          </a:xfrm>
        </p:spPr>
        <p:txBody>
          <a:bodyPr/>
          <a:lstStyle/>
          <a:p>
            <a:r>
              <a:rPr lang="en-US" b="1" dirty="0">
                <a:latin typeface="Arial" panose="020B0604020202020204" pitchFamily="34" charset="0"/>
                <a:cs typeface="Arial" panose="020B0604020202020204" pitchFamily="34" charset="0"/>
              </a:rPr>
              <a:t>Executive Team</a:t>
            </a:r>
          </a:p>
        </p:txBody>
      </p:sp>
    </p:spTree>
    <p:extLst>
      <p:ext uri="{BB962C8B-B14F-4D97-AF65-F5344CB8AC3E}">
        <p14:creationId xmlns:p14="http://schemas.microsoft.com/office/powerpoint/2010/main" val="3693698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2418509" y="1610924"/>
            <a:ext cx="1962150" cy="1841402"/>
          </a:xfrm>
          <a:prstGeom prst="rect">
            <a:avLst/>
          </a:prstGeom>
        </p:spPr>
      </p:pic>
      <p:sp>
        <p:nvSpPr>
          <p:cNvPr id="5" name="TextBox 4"/>
          <p:cNvSpPr txBox="1"/>
          <p:nvPr/>
        </p:nvSpPr>
        <p:spPr>
          <a:xfrm>
            <a:off x="2117631" y="3462952"/>
            <a:ext cx="2352675" cy="1723549"/>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Professor </a:t>
            </a:r>
          </a:p>
          <a:p>
            <a:pPr algn="ctr"/>
            <a:r>
              <a:rPr lang="en-US" sz="2800" b="1" dirty="0">
                <a:latin typeface="Arial" panose="020B0604020202020204" pitchFamily="34" charset="0"/>
                <a:cs typeface="Arial" panose="020B0604020202020204" pitchFamily="34" charset="0"/>
              </a:rPr>
              <a:t>Birgit Lane</a:t>
            </a:r>
          </a:p>
          <a:p>
            <a:pPr algn="ctr"/>
            <a:endParaRPr lang="en-US" b="1"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Honorary Consultant of National Skin Centre</a:t>
            </a:r>
          </a:p>
        </p:txBody>
      </p:sp>
      <p:sp>
        <p:nvSpPr>
          <p:cNvPr id="7" name="TextBox 6"/>
          <p:cNvSpPr txBox="1"/>
          <p:nvPr/>
        </p:nvSpPr>
        <p:spPr>
          <a:xfrm>
            <a:off x="5020235" y="3488600"/>
            <a:ext cx="3021106" cy="2462213"/>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Professor </a:t>
            </a:r>
          </a:p>
          <a:p>
            <a:pPr algn="ctr"/>
            <a:r>
              <a:rPr lang="en-US" sz="2800" b="1" dirty="0">
                <a:latin typeface="Arial" panose="020B0604020202020204" pitchFamily="34" charset="0"/>
                <a:cs typeface="Arial" panose="020B0604020202020204" pitchFamily="34" charset="0"/>
              </a:rPr>
              <a:t>Tan </a:t>
            </a:r>
            <a:r>
              <a:rPr lang="en-US" sz="2800" b="1" dirty="0" err="1">
                <a:latin typeface="Arial" panose="020B0604020202020204" pitchFamily="34" charset="0"/>
                <a:cs typeface="Arial" panose="020B0604020202020204" pitchFamily="34" charset="0"/>
              </a:rPr>
              <a:t>Suat</a:t>
            </a:r>
            <a:r>
              <a:rPr lang="en-US" sz="2800" b="1" dirty="0">
                <a:latin typeface="Arial" panose="020B0604020202020204" pitchFamily="34" charset="0"/>
                <a:cs typeface="Arial" panose="020B0604020202020204" pitchFamily="34" charset="0"/>
              </a:rPr>
              <a:t> </a:t>
            </a:r>
            <a:r>
              <a:rPr lang="en-US" sz="2800" b="1" dirty="0" err="1">
                <a:latin typeface="Arial" panose="020B0604020202020204" pitchFamily="34" charset="0"/>
                <a:cs typeface="Arial" panose="020B0604020202020204" pitchFamily="34" charset="0"/>
              </a:rPr>
              <a:t>Hoon</a:t>
            </a:r>
            <a:endParaRPr lang="en-US" sz="2800"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Senior consultant Dermatologist</a:t>
            </a:r>
          </a:p>
          <a:p>
            <a:pPr algn="ctr"/>
            <a:endParaRPr lang="en-US" sz="1600" b="1"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Director of National Skin Centre</a:t>
            </a:r>
          </a:p>
        </p:txBody>
      </p:sp>
      <p:pic>
        <p:nvPicPr>
          <p:cNvPr id="8" name="Picture 7"/>
          <p:cNvPicPr>
            <a:picLocks noChangeAspect="1"/>
          </p:cNvPicPr>
          <p:nvPr/>
        </p:nvPicPr>
        <p:blipFill rotWithShape="1">
          <a:blip r:embed="rId3" cstate="print"/>
          <a:srcRect b="18697"/>
          <a:stretch/>
        </p:blipFill>
        <p:spPr>
          <a:xfrm>
            <a:off x="5498948" y="1610924"/>
            <a:ext cx="1962150" cy="1877676"/>
          </a:xfrm>
          <a:prstGeom prst="rect">
            <a:avLst/>
          </a:prstGeom>
        </p:spPr>
      </p:pic>
      <p:pic>
        <p:nvPicPr>
          <p:cNvPr id="9" name="Picture 8"/>
          <p:cNvPicPr>
            <a:picLocks noChangeAspect="1"/>
          </p:cNvPicPr>
          <p:nvPr/>
        </p:nvPicPr>
        <p:blipFill rotWithShape="1">
          <a:blip r:embed="rId4" cstate="print"/>
          <a:srcRect b="29545"/>
          <a:stretch/>
        </p:blipFill>
        <p:spPr>
          <a:xfrm>
            <a:off x="8606339" y="1593283"/>
            <a:ext cx="1962150" cy="1841402"/>
          </a:xfrm>
          <a:prstGeom prst="rect">
            <a:avLst/>
          </a:prstGeom>
        </p:spPr>
      </p:pic>
      <p:sp>
        <p:nvSpPr>
          <p:cNvPr id="10" name="TextBox 9"/>
          <p:cNvSpPr txBox="1"/>
          <p:nvPr/>
        </p:nvSpPr>
        <p:spPr>
          <a:xfrm>
            <a:off x="8178612" y="3489514"/>
            <a:ext cx="2794187" cy="2462213"/>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Professor </a:t>
            </a:r>
          </a:p>
          <a:p>
            <a:pPr algn="ctr"/>
            <a:r>
              <a:rPr lang="en-US" sz="2800" b="1" dirty="0">
                <a:latin typeface="Arial" panose="020B0604020202020204" pitchFamily="34" charset="0"/>
                <a:cs typeface="Arial" panose="020B0604020202020204" pitchFamily="34" charset="0"/>
              </a:rPr>
              <a:t>Freddy </a:t>
            </a:r>
            <a:r>
              <a:rPr lang="en-US" sz="2800" b="1" dirty="0" err="1">
                <a:latin typeface="Arial" panose="020B0604020202020204" pitchFamily="34" charset="0"/>
                <a:cs typeface="Arial" panose="020B0604020202020204" pitchFamily="34" charset="0"/>
              </a:rPr>
              <a:t>Boey</a:t>
            </a:r>
            <a:endParaRPr lang="en-US" sz="2800"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Deputy President &amp; Provost of NTU</a:t>
            </a:r>
          </a:p>
          <a:p>
            <a:pPr algn="ctr"/>
            <a:endParaRPr lang="en-US" sz="1600" b="1"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President's Science and Technology Medal</a:t>
            </a:r>
          </a:p>
        </p:txBody>
      </p:sp>
      <p:sp>
        <p:nvSpPr>
          <p:cNvPr id="11"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Advisory board members</a:t>
            </a:r>
          </a:p>
        </p:txBody>
      </p:sp>
      <p:pic>
        <p:nvPicPr>
          <p:cNvPr id="13" name="Picture 12" descr="temt2.png"/>
          <p:cNvPicPr>
            <a:picLocks noChangeAspect="1"/>
          </p:cNvPicPr>
          <p:nvPr/>
        </p:nvPicPr>
        <p:blipFill>
          <a:blip r:embed="rId5" cstate="print"/>
          <a:stretch>
            <a:fillRect/>
          </a:stretch>
        </p:blipFill>
        <p:spPr>
          <a:xfrm>
            <a:off x="10845075" y="6384945"/>
            <a:ext cx="1346925" cy="473055"/>
          </a:xfrm>
          <a:prstGeom prst="rect">
            <a:avLst/>
          </a:prstGeom>
        </p:spPr>
      </p:pic>
    </p:spTree>
    <p:extLst>
      <p:ext uri="{BB962C8B-B14F-4D97-AF65-F5344CB8AC3E}">
        <p14:creationId xmlns:p14="http://schemas.microsoft.com/office/powerpoint/2010/main" val="2248281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genepharma.com/En/images/logo.jpg"/>
          <p:cNvPicPr>
            <a:picLocks noChangeAspect="1" noChangeArrowheads="1"/>
          </p:cNvPicPr>
          <p:nvPr/>
        </p:nvPicPr>
        <p:blipFill rotWithShape="1">
          <a:blip r:embed="rId3">
            <a:extLst>
              <a:ext uri="{28A0092B-C50C-407E-A947-70E740481C1C}">
                <a14:useLocalDpi xmlns:a14="http://schemas.microsoft.com/office/drawing/2010/main" val="0"/>
              </a:ext>
            </a:extLst>
          </a:blip>
          <a:srcRect t="7958" r="7843" b="18168"/>
          <a:stretch/>
        </p:blipFill>
        <p:spPr bwMode="auto">
          <a:xfrm>
            <a:off x="3158026" y="2773711"/>
            <a:ext cx="818487" cy="612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055594" y="1388448"/>
            <a:ext cx="4274469" cy="400110"/>
          </a:xfrm>
          <a:prstGeom prst="rect">
            <a:avLst/>
          </a:prstGeom>
          <a:noFill/>
        </p:spPr>
        <p:txBody>
          <a:bodyPr wrap="square" rtlCol="0">
            <a:spAutoFit/>
          </a:bodyPr>
          <a:lstStyle/>
          <a:p>
            <a:pPr algn="ctr"/>
            <a:r>
              <a:rPr lang="en-US" sz="2000" b="1" dirty="0">
                <a:latin typeface="Arial" panose="020B0604020202020204" pitchFamily="34" charset="0"/>
                <a:cs typeface="Arial" panose="020B0604020202020204" pitchFamily="34" charset="0"/>
              </a:rPr>
              <a:t>siRNA</a:t>
            </a:r>
            <a:endParaRPr lang="en-SG" sz="2000" b="1" dirty="0">
              <a:latin typeface="Arial" panose="020B0604020202020204" pitchFamily="34" charset="0"/>
              <a:cs typeface="Arial" panose="020B0604020202020204" pitchFamily="34" charset="0"/>
            </a:endParaRPr>
          </a:p>
        </p:txBody>
      </p:sp>
      <p:pic>
        <p:nvPicPr>
          <p:cNvPr id="1030" name="Picture 6" descr="http://www.biomics.cn/en/images/index_02.jpg"/>
          <p:cNvPicPr>
            <a:picLocks noChangeAspect="1" noChangeArrowheads="1"/>
          </p:cNvPicPr>
          <p:nvPr/>
        </p:nvPicPr>
        <p:blipFill rotWithShape="1">
          <a:blip r:embed="rId4">
            <a:extLst>
              <a:ext uri="{28A0092B-C50C-407E-A947-70E740481C1C}">
                <a14:useLocalDpi xmlns:a14="http://schemas.microsoft.com/office/drawing/2010/main" val="0"/>
              </a:ext>
            </a:extLst>
          </a:blip>
          <a:srcRect l="5462" t="18216" r="76102" b="18218"/>
          <a:stretch/>
        </p:blipFill>
        <p:spPr bwMode="auto">
          <a:xfrm>
            <a:off x="2813450" y="1945569"/>
            <a:ext cx="1454936" cy="60254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386960" y="3008291"/>
            <a:ext cx="1666875" cy="584775"/>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1.12 USD/unit</a:t>
            </a:r>
            <a:endParaRPr lang="en-SG" sz="1600" b="1" dirty="0">
              <a:latin typeface="Arial" panose="020B0604020202020204" pitchFamily="34" charset="0"/>
              <a:cs typeface="Arial" panose="020B0604020202020204" pitchFamily="34" charset="0"/>
            </a:endParaRPr>
          </a:p>
          <a:p>
            <a:pPr algn="ctr"/>
            <a:endParaRPr lang="en-SG" sz="1600" b="1" dirty="0"/>
          </a:p>
        </p:txBody>
      </p:sp>
      <p:sp>
        <p:nvSpPr>
          <p:cNvPr id="10" name="TextBox 9"/>
          <p:cNvSpPr txBox="1"/>
          <p:nvPr/>
        </p:nvSpPr>
        <p:spPr>
          <a:xfrm>
            <a:off x="4386961" y="2112941"/>
            <a:ext cx="1666875" cy="33855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1.02 USD/unit</a:t>
            </a:r>
            <a:endParaRPr lang="en-SG" sz="1600" b="1" dirty="0">
              <a:latin typeface="Arial" panose="020B0604020202020204" pitchFamily="34" charset="0"/>
              <a:cs typeface="Arial" panose="020B0604020202020204" pitchFamily="34" charset="0"/>
            </a:endParaRPr>
          </a:p>
        </p:txBody>
      </p:sp>
      <p:sp>
        <p:nvSpPr>
          <p:cNvPr id="11" name="TextBox 10"/>
          <p:cNvSpPr txBox="1"/>
          <p:nvPr/>
        </p:nvSpPr>
        <p:spPr>
          <a:xfrm>
            <a:off x="2066625" y="3412451"/>
            <a:ext cx="4252408" cy="400110"/>
          </a:xfrm>
          <a:prstGeom prst="rect">
            <a:avLst/>
          </a:prstGeom>
          <a:noFill/>
        </p:spPr>
        <p:txBody>
          <a:bodyPr wrap="square" rtlCol="0">
            <a:spAutoFit/>
          </a:bodyPr>
          <a:lstStyle/>
          <a:p>
            <a:pPr algn="ctr"/>
            <a:r>
              <a:rPr lang="en-US" sz="2000" b="1" dirty="0">
                <a:latin typeface="Arial" panose="020B0604020202020204" pitchFamily="34" charset="0"/>
                <a:cs typeface="Arial" panose="020B0604020202020204" pitchFamily="34" charset="0"/>
              </a:rPr>
              <a:t>Hydrogel Suppliers</a:t>
            </a:r>
            <a:endParaRPr lang="en-SG" sz="2000" b="1" dirty="0">
              <a:latin typeface="Arial" panose="020B0604020202020204" pitchFamily="34" charset="0"/>
              <a:cs typeface="Arial" panose="020B0604020202020204" pitchFamily="34" charset="0"/>
            </a:endParaRPr>
          </a:p>
        </p:txBody>
      </p:sp>
      <p:sp>
        <p:nvSpPr>
          <p:cNvPr id="14" name="TextBox 13"/>
          <p:cNvSpPr txBox="1"/>
          <p:nvPr/>
        </p:nvSpPr>
        <p:spPr>
          <a:xfrm>
            <a:off x="4473294" y="4133857"/>
            <a:ext cx="1666875" cy="33855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5.86 USD/unit</a:t>
            </a:r>
            <a:endParaRPr lang="en-SG" sz="1600" b="1" dirty="0">
              <a:latin typeface="Arial" panose="020B0604020202020204" pitchFamily="34" charset="0"/>
              <a:cs typeface="Arial" panose="020B0604020202020204" pitchFamily="34" charset="0"/>
            </a:endParaRPr>
          </a:p>
        </p:txBody>
      </p:sp>
      <p:pic>
        <p:nvPicPr>
          <p:cNvPr id="1038" name="Picture 14" descr="http://www.arshine.com.cn/static/images/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6620" y="4746598"/>
            <a:ext cx="1201740" cy="45291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4444861" y="4792273"/>
            <a:ext cx="1666875" cy="33855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6.21 USD/unit</a:t>
            </a:r>
            <a:endParaRPr lang="en-SG" sz="1600" b="1" dirty="0">
              <a:latin typeface="Arial" panose="020B0604020202020204" pitchFamily="34" charset="0"/>
              <a:cs typeface="Arial" panose="020B0604020202020204" pitchFamily="34" charset="0"/>
            </a:endParaRPr>
          </a:p>
        </p:txBody>
      </p:sp>
      <p:grpSp>
        <p:nvGrpSpPr>
          <p:cNvPr id="8" name="Group 7"/>
          <p:cNvGrpSpPr/>
          <p:nvPr/>
        </p:nvGrpSpPr>
        <p:grpSpPr>
          <a:xfrm>
            <a:off x="9439006" y="2839706"/>
            <a:ext cx="2449522" cy="3570613"/>
            <a:chOff x="8332778" y="1041892"/>
            <a:chExt cx="2450310" cy="4173980"/>
          </a:xfrm>
        </p:grpSpPr>
        <p:pic>
          <p:nvPicPr>
            <p:cNvPr id="1041" name="Picture 17"/>
            <p:cNvPicPr>
              <a:picLocks noChangeAspect="1" noChangeArrowheads="1"/>
            </p:cNvPicPr>
            <p:nvPr/>
          </p:nvPicPr>
          <p:blipFill rotWithShape="1">
            <a:blip r:embed="rId6">
              <a:extLst>
                <a:ext uri="{28A0092B-C50C-407E-A947-70E740481C1C}">
                  <a14:useLocalDpi xmlns:a14="http://schemas.microsoft.com/office/drawing/2010/main" val="0"/>
                </a:ext>
              </a:extLst>
            </a:blip>
            <a:srcRect l="25034" t="16037" r="41587" b="9152"/>
            <a:stretch/>
          </p:blipFill>
          <p:spPr bwMode="auto">
            <a:xfrm>
              <a:off x="8441523" y="1504057"/>
              <a:ext cx="2341565" cy="3280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1"/>
            <p:cNvSpPr txBox="1"/>
            <p:nvPr/>
          </p:nvSpPr>
          <p:spPr>
            <a:xfrm>
              <a:off x="8441523" y="4784130"/>
              <a:ext cx="2341565" cy="43174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30,000 USD</a:t>
              </a:r>
              <a:endParaRPr lang="en-SG" b="1" dirty="0">
                <a:latin typeface="Arial" panose="020B0604020202020204" pitchFamily="34" charset="0"/>
                <a:cs typeface="Arial" panose="020B0604020202020204" pitchFamily="34" charset="0"/>
              </a:endParaRPr>
            </a:p>
          </p:txBody>
        </p:sp>
        <p:sp>
          <p:nvSpPr>
            <p:cNvPr id="7" name="TextBox 6"/>
            <p:cNvSpPr txBox="1"/>
            <p:nvPr/>
          </p:nvSpPr>
          <p:spPr>
            <a:xfrm>
              <a:off x="8332778" y="1504057"/>
              <a:ext cx="1343026" cy="369332"/>
            </a:xfrm>
            <a:prstGeom prst="rect">
              <a:avLst/>
            </a:prstGeom>
            <a:noFill/>
          </p:spPr>
          <p:txBody>
            <a:bodyPr wrap="square" rtlCol="0">
              <a:spAutoFit/>
            </a:bodyPr>
            <a:lstStyle/>
            <a:p>
              <a:r>
                <a:rPr lang="en-US" b="1" dirty="0"/>
                <a:t>PV-215</a:t>
              </a:r>
              <a:endParaRPr lang="en-SG" b="1" dirty="0"/>
            </a:p>
          </p:txBody>
        </p:sp>
        <p:pic>
          <p:nvPicPr>
            <p:cNvPr id="1042" name="Picture 18"/>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857" t="20734" r="62500" b="68249"/>
            <a:stretch/>
          </p:blipFill>
          <p:spPr bwMode="auto">
            <a:xfrm>
              <a:off x="8441523" y="1041892"/>
              <a:ext cx="2341565" cy="465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44" name="Picture 20" descr="ChemFine International Co.,Ltd. "/>
          <p:cNvPicPr>
            <a:picLocks noChangeAspect="1" noChangeArrowheads="1"/>
          </p:cNvPicPr>
          <p:nvPr/>
        </p:nvPicPr>
        <p:blipFill rotWithShape="1">
          <a:blip r:embed="rId8">
            <a:extLst>
              <a:ext uri="{28A0092B-C50C-407E-A947-70E740481C1C}">
                <a14:useLocalDpi xmlns:a14="http://schemas.microsoft.com/office/drawing/2010/main" val="0"/>
              </a:ext>
            </a:extLst>
          </a:blip>
          <a:srcRect t="25000" r="60425" b="13482"/>
          <a:stretch/>
        </p:blipFill>
        <p:spPr bwMode="auto">
          <a:xfrm>
            <a:off x="2202263" y="4115686"/>
            <a:ext cx="2276476" cy="3947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descr="DNA red.png"/>
          <p:cNvPicPr>
            <a:picLocks noChangeAspect="1"/>
          </p:cNvPicPr>
          <p:nvPr/>
        </p:nvPicPr>
        <p:blipFill>
          <a:blip r:embed="rId9" cstate="print"/>
          <a:stretch>
            <a:fillRect/>
          </a:stretch>
        </p:blipFill>
        <p:spPr>
          <a:xfrm>
            <a:off x="4624118" y="1303017"/>
            <a:ext cx="616570" cy="616570"/>
          </a:xfrm>
          <a:prstGeom prst="rect">
            <a:avLst/>
          </a:prstGeom>
        </p:spPr>
      </p:pic>
      <p:sp>
        <p:nvSpPr>
          <p:cNvPr id="12" name="TextBox 11"/>
          <p:cNvSpPr txBox="1"/>
          <p:nvPr/>
        </p:nvSpPr>
        <p:spPr>
          <a:xfrm>
            <a:off x="9139767" y="700882"/>
            <a:ext cx="3048000" cy="461665"/>
          </a:xfrm>
          <a:prstGeom prst="rect">
            <a:avLst/>
          </a:prstGeom>
          <a:solidFill>
            <a:schemeClr val="bg1">
              <a:lumMod val="85000"/>
            </a:schemeClr>
          </a:solidFill>
        </p:spPr>
        <p:txBody>
          <a:bodyPr wrap="square" rtlCol="0">
            <a:spAutoFit/>
          </a:bodyPr>
          <a:lstStyle/>
          <a:p>
            <a:pPr algn="ctr"/>
            <a:r>
              <a:rPr lang="en-US" sz="2400" b="1" dirty="0">
                <a:latin typeface="Arial" panose="020B0604020202020204" pitchFamily="34" charset="0"/>
                <a:cs typeface="Arial" panose="020B0604020202020204" pitchFamily="34" charset="0"/>
              </a:rPr>
              <a:t>Packaging</a:t>
            </a:r>
            <a:endParaRPr lang="en-SG" sz="2400" b="1" dirty="0">
              <a:latin typeface="Arial" panose="020B0604020202020204" pitchFamily="34" charset="0"/>
              <a:cs typeface="Arial" panose="020B0604020202020204" pitchFamily="34" charset="0"/>
            </a:endParaRPr>
          </a:p>
        </p:txBody>
      </p:sp>
      <p:sp>
        <p:nvSpPr>
          <p:cNvPr id="29" name="TextBox 28"/>
          <p:cNvSpPr txBox="1"/>
          <p:nvPr/>
        </p:nvSpPr>
        <p:spPr>
          <a:xfrm>
            <a:off x="6305691" y="700883"/>
            <a:ext cx="2851010" cy="461665"/>
          </a:xfrm>
          <a:prstGeom prst="rect">
            <a:avLst/>
          </a:prstGeom>
          <a:solidFill>
            <a:schemeClr val="bg1">
              <a:lumMod val="65000"/>
            </a:schemeClr>
          </a:solidFill>
        </p:spPr>
        <p:txBody>
          <a:bodyPr wrap="square" rtlCol="0">
            <a:spAutoFit/>
          </a:bodyPr>
          <a:lstStyle/>
          <a:p>
            <a:pPr algn="ctr"/>
            <a:r>
              <a:rPr lang="en-US" sz="2400" b="1" dirty="0">
                <a:latin typeface="Arial" panose="020B0604020202020204" pitchFamily="34" charset="0"/>
                <a:cs typeface="Arial" panose="020B0604020202020204" pitchFamily="34" charset="0"/>
              </a:rPr>
              <a:t>Mixing</a:t>
            </a:r>
            <a:endParaRPr lang="en-SG" sz="2400" b="1" dirty="0">
              <a:latin typeface="Arial" panose="020B0604020202020204" pitchFamily="34" charset="0"/>
              <a:cs typeface="Arial" panose="020B0604020202020204" pitchFamily="34" charset="0"/>
            </a:endParaRPr>
          </a:p>
        </p:txBody>
      </p:sp>
      <p:pic>
        <p:nvPicPr>
          <p:cNvPr id="1046" name="Picture 22" descr="Image result for SK700 COAXIAL MIXE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22653" y="2422592"/>
            <a:ext cx="1911028" cy="3583177"/>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6607761" y="6328027"/>
            <a:ext cx="2340812"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65,000 USD</a:t>
            </a:r>
            <a:endParaRPr lang="en-SG" b="1" dirty="0">
              <a:latin typeface="Arial" panose="020B0604020202020204" pitchFamily="34" charset="0"/>
              <a:cs typeface="Arial" panose="020B0604020202020204" pitchFamily="34" charset="0"/>
            </a:endParaRPr>
          </a:p>
        </p:txBody>
      </p:sp>
      <p:sp>
        <p:nvSpPr>
          <p:cNvPr id="13" name="Rectangle 12"/>
          <p:cNvSpPr/>
          <p:nvPr/>
        </p:nvSpPr>
        <p:spPr>
          <a:xfrm>
            <a:off x="6756093" y="6023520"/>
            <a:ext cx="2044150" cy="338554"/>
          </a:xfrm>
          <a:prstGeom prst="rect">
            <a:avLst/>
          </a:prstGeom>
        </p:spPr>
        <p:txBody>
          <a:bodyPr wrap="none">
            <a:spAutoFit/>
          </a:bodyPr>
          <a:lstStyle/>
          <a:p>
            <a:pPr algn="ctr"/>
            <a:r>
              <a:rPr lang="en-SG" sz="1600" b="1" dirty="0">
                <a:latin typeface="Arial" panose="020B0604020202020204" pitchFamily="34" charset="0"/>
                <a:cs typeface="Arial" panose="020B0604020202020204" pitchFamily="34" charset="0"/>
              </a:rPr>
              <a:t>Sk700 </a:t>
            </a:r>
            <a:r>
              <a:rPr lang="en-SG" sz="1600" b="1" dirty="0" err="1">
                <a:latin typeface="Arial" panose="020B0604020202020204" pitchFamily="34" charset="0"/>
                <a:cs typeface="Arial" panose="020B0604020202020204" pitchFamily="34" charset="0"/>
              </a:rPr>
              <a:t>Coaxil</a:t>
            </a:r>
            <a:r>
              <a:rPr lang="en-SG" sz="1600" b="1" dirty="0">
                <a:latin typeface="Arial" panose="020B0604020202020204" pitchFamily="34" charset="0"/>
                <a:cs typeface="Arial" panose="020B0604020202020204" pitchFamily="34" charset="0"/>
              </a:rPr>
              <a:t> Mixer</a:t>
            </a:r>
          </a:p>
        </p:txBody>
      </p:sp>
      <p:pic>
        <p:nvPicPr>
          <p:cNvPr id="1048" name="Picture 24" descr="Image result for sunkaier"/>
          <p:cNvPicPr>
            <a:picLocks noChangeAspect="1" noChangeArrowheads="1"/>
          </p:cNvPicPr>
          <p:nvPr/>
        </p:nvPicPr>
        <p:blipFill rotWithShape="1">
          <a:blip r:embed="rId11">
            <a:extLst>
              <a:ext uri="{28A0092B-C50C-407E-A947-70E740481C1C}">
                <a14:useLocalDpi xmlns:a14="http://schemas.microsoft.com/office/drawing/2010/main" val="0"/>
              </a:ext>
            </a:extLst>
          </a:blip>
          <a:srcRect l="2032" t="23483" r="32135" b="21713"/>
          <a:stretch/>
        </p:blipFill>
        <p:spPr bwMode="auto">
          <a:xfrm>
            <a:off x="6885634" y="1877436"/>
            <a:ext cx="1911028" cy="545156"/>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p:cNvSpPr txBox="1"/>
          <p:nvPr/>
        </p:nvSpPr>
        <p:spPr>
          <a:xfrm>
            <a:off x="2043938" y="700884"/>
            <a:ext cx="4261753" cy="461665"/>
          </a:xfrm>
          <a:prstGeom prst="rect">
            <a:avLst/>
          </a:prstGeom>
          <a:solidFill>
            <a:schemeClr val="bg1">
              <a:lumMod val="50000"/>
            </a:schemeClr>
          </a:solidFill>
        </p:spPr>
        <p:txBody>
          <a:bodyPr wrap="square" rtlCol="0">
            <a:spAutoFit/>
          </a:bodyPr>
          <a:lstStyle/>
          <a:p>
            <a:pPr algn="ctr"/>
            <a:r>
              <a:rPr lang="en-US" sz="2400" b="1" dirty="0">
                <a:latin typeface="Arial" panose="020B0604020202020204" pitchFamily="34" charset="0"/>
                <a:cs typeface="Arial" panose="020B0604020202020204" pitchFamily="34" charset="0"/>
              </a:rPr>
              <a:t>Raw Materials</a:t>
            </a:r>
            <a:endParaRPr lang="en-SG" sz="2400"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12"/>
          <a:stretch>
            <a:fillRect/>
          </a:stretch>
        </p:blipFill>
        <p:spPr>
          <a:xfrm>
            <a:off x="2155401" y="5832576"/>
            <a:ext cx="2270516" cy="363898"/>
          </a:xfrm>
          <a:prstGeom prst="rect">
            <a:avLst/>
          </a:prstGeom>
        </p:spPr>
      </p:pic>
      <p:sp>
        <p:nvSpPr>
          <p:cNvPr id="32" name="TextBox 31"/>
          <p:cNvSpPr txBox="1"/>
          <p:nvPr/>
        </p:nvSpPr>
        <p:spPr>
          <a:xfrm>
            <a:off x="4390223" y="5840915"/>
            <a:ext cx="1666875" cy="33855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0.4USD/unit</a:t>
            </a:r>
            <a:endParaRPr lang="en-SG" sz="1600" b="1" dirty="0">
              <a:latin typeface="Arial" panose="020B0604020202020204" pitchFamily="34" charset="0"/>
              <a:cs typeface="Arial" panose="020B0604020202020204" pitchFamily="34" charset="0"/>
            </a:endParaRPr>
          </a:p>
        </p:txBody>
      </p:sp>
      <p:sp>
        <p:nvSpPr>
          <p:cNvPr id="33" name="TextBox 32"/>
          <p:cNvSpPr txBox="1"/>
          <p:nvPr/>
        </p:nvSpPr>
        <p:spPr>
          <a:xfrm>
            <a:off x="2066625" y="5314965"/>
            <a:ext cx="4271649" cy="400110"/>
          </a:xfrm>
          <a:prstGeom prst="rect">
            <a:avLst/>
          </a:prstGeom>
          <a:noFill/>
        </p:spPr>
        <p:txBody>
          <a:bodyPr wrap="square" rtlCol="0">
            <a:spAutoFit/>
          </a:bodyPr>
          <a:lstStyle/>
          <a:p>
            <a:pPr algn="ctr"/>
            <a:r>
              <a:rPr lang="en-US" sz="2000" b="1" dirty="0">
                <a:latin typeface="Arial" panose="020B0604020202020204" pitchFamily="34" charset="0"/>
                <a:cs typeface="Arial" panose="020B0604020202020204" pitchFamily="34" charset="0"/>
              </a:rPr>
              <a:t>Applicator</a:t>
            </a:r>
            <a:endParaRPr lang="en-SG" sz="2000" b="1"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rotWithShape="1">
          <a:blip r:embed="rId13"/>
          <a:srcRect l="40718" t="15485" r="40817" b="11910"/>
          <a:stretch/>
        </p:blipFill>
        <p:spPr>
          <a:xfrm>
            <a:off x="2634154" y="6334338"/>
            <a:ext cx="1481608" cy="506588"/>
          </a:xfrm>
          <a:prstGeom prst="rect">
            <a:avLst/>
          </a:prstGeom>
        </p:spPr>
      </p:pic>
      <p:sp>
        <p:nvSpPr>
          <p:cNvPr id="35" name="TextBox 34"/>
          <p:cNvSpPr txBox="1"/>
          <p:nvPr/>
        </p:nvSpPr>
        <p:spPr>
          <a:xfrm>
            <a:off x="4419410" y="6410319"/>
            <a:ext cx="1666875" cy="33855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0.45USD/unit</a:t>
            </a:r>
            <a:endParaRPr lang="en-SG" sz="1600" b="1" dirty="0">
              <a:latin typeface="Arial" panose="020B0604020202020204" pitchFamily="34" charset="0"/>
              <a:cs typeface="Arial" panose="020B0604020202020204" pitchFamily="34" charset="0"/>
            </a:endParaRPr>
          </a:p>
        </p:txBody>
      </p:sp>
      <p:cxnSp>
        <p:nvCxnSpPr>
          <p:cNvPr id="15" name="Straight Connector 14"/>
          <p:cNvCxnSpPr/>
          <p:nvPr/>
        </p:nvCxnSpPr>
        <p:spPr>
          <a:xfrm>
            <a:off x="2121874" y="3877926"/>
            <a:ext cx="4216400" cy="16933"/>
          </a:xfrm>
          <a:prstGeom prst="line">
            <a:avLst/>
          </a:prstGeom>
          <a:ln cmpd="sng">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2151974" y="5684297"/>
            <a:ext cx="4216400" cy="16933"/>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305691" y="1162551"/>
            <a:ext cx="32583" cy="5695449"/>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H="1">
            <a:off x="9139767" y="1162551"/>
            <a:ext cx="16934" cy="567837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sp>
        <p:nvSpPr>
          <p:cNvPr id="46" name="Title 1"/>
          <p:cNvSpPr>
            <a:spLocks noGrp="1"/>
          </p:cNvSpPr>
          <p:nvPr>
            <p:ph type="title"/>
          </p:nvPr>
        </p:nvSpPr>
        <p:spPr>
          <a:xfrm>
            <a:off x="1130812" y="-466515"/>
            <a:ext cx="10018713" cy="1629066"/>
          </a:xfrm>
        </p:spPr>
        <p:txBody>
          <a:bodyPr/>
          <a:lstStyle/>
          <a:p>
            <a:r>
              <a:rPr lang="en-US" b="1" dirty="0">
                <a:latin typeface="Arial" panose="020B0604020202020204" pitchFamily="34" charset="0"/>
                <a:cs typeface="Arial" panose="020B0604020202020204" pitchFamily="34" charset="0"/>
              </a:rPr>
              <a:t>Financial</a:t>
            </a:r>
          </a:p>
        </p:txBody>
      </p:sp>
    </p:spTree>
    <p:extLst>
      <p:ext uri="{BB962C8B-B14F-4D97-AF65-F5344CB8AC3E}">
        <p14:creationId xmlns:p14="http://schemas.microsoft.com/office/powerpoint/2010/main" val="4102406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7360518" y="4100378"/>
            <a:ext cx="4842660" cy="2757622"/>
          </a:xfrm>
          <a:prstGeom prst="rect">
            <a:avLst/>
          </a:prstGeom>
          <a:solidFill>
            <a:schemeClr val="accent4">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1" name="Rectangle 20"/>
          <p:cNvSpPr/>
          <p:nvPr/>
        </p:nvSpPr>
        <p:spPr>
          <a:xfrm>
            <a:off x="7318082" y="737895"/>
            <a:ext cx="4842660" cy="3362481"/>
          </a:xfrm>
          <a:prstGeom prst="rect">
            <a:avLst/>
          </a:prstGeom>
          <a:solidFill>
            <a:schemeClr val="accent3">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0" name="Rectangle 19"/>
          <p:cNvSpPr/>
          <p:nvPr/>
        </p:nvSpPr>
        <p:spPr>
          <a:xfrm>
            <a:off x="2510610" y="4100378"/>
            <a:ext cx="4842660" cy="2757621"/>
          </a:xfrm>
          <a:prstGeom prst="rect">
            <a:avLst/>
          </a:prstGeom>
          <a:solidFill>
            <a:schemeClr val="accent2">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9" name="Rectangle 18"/>
          <p:cNvSpPr/>
          <p:nvPr/>
        </p:nvSpPr>
        <p:spPr>
          <a:xfrm>
            <a:off x="2493676" y="737896"/>
            <a:ext cx="4859593" cy="3362482"/>
          </a:xfrm>
          <a:prstGeom prst="rect">
            <a:avLst/>
          </a:prstGeom>
          <a:solidFill>
            <a:schemeClr val="accent1">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 name="TextBox 3"/>
          <p:cNvSpPr txBox="1"/>
          <p:nvPr/>
        </p:nvSpPr>
        <p:spPr>
          <a:xfrm>
            <a:off x="2612430" y="3236634"/>
            <a:ext cx="4450275"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30,000 USD/year</a:t>
            </a:r>
            <a:endParaRPr lang="en-SG"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1400 </a:t>
            </a:r>
            <a:r>
              <a:rPr lang="en-US" dirty="0" err="1">
                <a:latin typeface="Arial" panose="020B0604020202020204" pitchFamily="34" charset="0"/>
                <a:cs typeface="Arial" panose="020B0604020202020204" pitchFamily="34" charset="0"/>
              </a:rPr>
              <a:t>sqm</a:t>
            </a:r>
            <a:endParaRPr lang="en-US" dirty="0">
              <a:latin typeface="Arial" panose="020B0604020202020204" pitchFamily="34" charset="0"/>
              <a:cs typeface="Arial" panose="020B0604020202020204" pitchFamily="34" charset="0"/>
            </a:endParaRPr>
          </a:p>
        </p:txBody>
      </p:sp>
      <p:pic>
        <p:nvPicPr>
          <p:cNvPr id="2052" name="Picture 4" descr="http://0.rc.xiniu.com/g1/M00/05/31/CgAGTFbo1wSAYuWeAAT-6Tm96ts703.jpg"/>
          <p:cNvPicPr>
            <a:picLocks noChangeAspect="1" noChangeArrowheads="1"/>
          </p:cNvPicPr>
          <p:nvPr/>
        </p:nvPicPr>
        <p:blipFill rotWithShape="1">
          <a:blip r:embed="rId2">
            <a:extLst>
              <a:ext uri="{28A0092B-C50C-407E-A947-70E740481C1C}">
                <a14:useLocalDpi xmlns:a14="http://schemas.microsoft.com/office/drawing/2010/main" val="0"/>
              </a:ext>
            </a:extLst>
          </a:blip>
          <a:srcRect l="18912" t="36432" r="34739" b="2524"/>
          <a:stretch/>
        </p:blipFill>
        <p:spPr bwMode="auto">
          <a:xfrm>
            <a:off x="2640524" y="1319652"/>
            <a:ext cx="4424739" cy="188184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38133" y="737896"/>
            <a:ext cx="4829177" cy="461665"/>
          </a:xfrm>
          <a:prstGeom prst="rect">
            <a:avLst/>
          </a:prstGeom>
          <a:solidFill>
            <a:schemeClr val="bg1">
              <a:lumMod val="50000"/>
            </a:schemeClr>
          </a:solidFill>
        </p:spPr>
        <p:txBody>
          <a:bodyPr wrap="square">
            <a:spAutoFit/>
          </a:bodyPr>
          <a:lstStyle/>
          <a:p>
            <a:pPr algn="ctr"/>
            <a:r>
              <a:rPr lang="en-SG" sz="2400" b="1" dirty="0">
                <a:latin typeface="Arial" panose="020B0604020202020204" pitchFamily="34" charset="0"/>
                <a:cs typeface="Arial" panose="020B0604020202020204" pitchFamily="34" charset="0"/>
              </a:rPr>
              <a:t>Pearl River Industrial Park</a:t>
            </a:r>
          </a:p>
        </p:txBody>
      </p:sp>
      <p:grpSp>
        <p:nvGrpSpPr>
          <p:cNvPr id="11" name="Group 10"/>
          <p:cNvGrpSpPr/>
          <p:nvPr/>
        </p:nvGrpSpPr>
        <p:grpSpPr>
          <a:xfrm>
            <a:off x="3835380" y="4683221"/>
            <a:ext cx="2243315" cy="1154059"/>
            <a:chOff x="2944119" y="4111236"/>
            <a:chExt cx="2490854" cy="1586774"/>
          </a:xfrm>
        </p:grpSpPr>
        <p:pic>
          <p:nvPicPr>
            <p:cNvPr id="2" name="Picture 1"/>
            <p:cNvPicPr>
              <a:picLocks noChangeAspect="1"/>
            </p:cNvPicPr>
            <p:nvPr/>
          </p:nvPicPr>
          <p:blipFill>
            <a:blip r:embed="rId3"/>
            <a:stretch>
              <a:fillRect/>
            </a:stretch>
          </p:blipFill>
          <p:spPr>
            <a:xfrm>
              <a:off x="2944119" y="4115413"/>
              <a:ext cx="614706" cy="1582597"/>
            </a:xfrm>
            <a:prstGeom prst="rect">
              <a:avLst/>
            </a:prstGeom>
          </p:spPr>
        </p:pic>
        <p:pic>
          <p:nvPicPr>
            <p:cNvPr id="6" name="Picture 5"/>
            <p:cNvPicPr>
              <a:picLocks noChangeAspect="1"/>
            </p:cNvPicPr>
            <p:nvPr/>
          </p:nvPicPr>
          <p:blipFill>
            <a:blip r:embed="rId3"/>
            <a:stretch>
              <a:fillRect/>
            </a:stretch>
          </p:blipFill>
          <p:spPr>
            <a:xfrm>
              <a:off x="3565245" y="4111709"/>
              <a:ext cx="614706" cy="1582597"/>
            </a:xfrm>
            <a:prstGeom prst="rect">
              <a:avLst/>
            </a:prstGeom>
          </p:spPr>
        </p:pic>
        <p:pic>
          <p:nvPicPr>
            <p:cNvPr id="7" name="Picture 6"/>
            <p:cNvPicPr>
              <a:picLocks noChangeAspect="1"/>
            </p:cNvPicPr>
            <p:nvPr/>
          </p:nvPicPr>
          <p:blipFill>
            <a:blip r:embed="rId3"/>
            <a:stretch>
              <a:fillRect/>
            </a:stretch>
          </p:blipFill>
          <p:spPr>
            <a:xfrm>
              <a:off x="4198062" y="4112787"/>
              <a:ext cx="614706" cy="1582597"/>
            </a:xfrm>
            <a:prstGeom prst="rect">
              <a:avLst/>
            </a:prstGeom>
          </p:spPr>
        </p:pic>
        <p:pic>
          <p:nvPicPr>
            <p:cNvPr id="8" name="Picture 7"/>
            <p:cNvPicPr>
              <a:picLocks noChangeAspect="1"/>
            </p:cNvPicPr>
            <p:nvPr/>
          </p:nvPicPr>
          <p:blipFill>
            <a:blip r:embed="rId3"/>
            <a:stretch>
              <a:fillRect/>
            </a:stretch>
          </p:blipFill>
          <p:spPr>
            <a:xfrm>
              <a:off x="4820267" y="4111236"/>
              <a:ext cx="614706" cy="1582597"/>
            </a:xfrm>
            <a:prstGeom prst="rect">
              <a:avLst/>
            </a:prstGeom>
          </p:spPr>
        </p:pic>
      </p:grpSp>
      <p:sp>
        <p:nvSpPr>
          <p:cNvPr id="9" name="TextBox 8"/>
          <p:cNvSpPr txBox="1"/>
          <p:nvPr/>
        </p:nvSpPr>
        <p:spPr>
          <a:xfrm>
            <a:off x="2443403" y="5889494"/>
            <a:ext cx="5197860"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200,000 to 800,000 USD/year</a:t>
            </a:r>
            <a:endParaRPr lang="en-SG"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4 (FY2) to 16 (FY5) manufacturing staff</a:t>
            </a:r>
          </a:p>
        </p:txBody>
      </p:sp>
      <p:pic>
        <p:nvPicPr>
          <p:cNvPr id="3" name="Picture 2"/>
          <p:cNvPicPr>
            <a:picLocks noChangeAspect="1"/>
          </p:cNvPicPr>
          <p:nvPr/>
        </p:nvPicPr>
        <p:blipFill>
          <a:blip r:embed="rId4"/>
          <a:stretch>
            <a:fillRect/>
          </a:stretch>
        </p:blipFill>
        <p:spPr>
          <a:xfrm>
            <a:off x="7744843" y="4649411"/>
            <a:ext cx="4124240" cy="1913602"/>
          </a:xfrm>
          <a:prstGeom prst="rect">
            <a:avLst/>
          </a:prstGeom>
        </p:spPr>
      </p:pic>
      <p:pic>
        <p:nvPicPr>
          <p:cNvPr id="10" name="Picture 9"/>
          <p:cNvPicPr>
            <a:picLocks noChangeAspect="1"/>
          </p:cNvPicPr>
          <p:nvPr/>
        </p:nvPicPr>
        <p:blipFill>
          <a:blip r:embed="rId5"/>
          <a:stretch>
            <a:fillRect/>
          </a:stretch>
        </p:blipFill>
        <p:spPr>
          <a:xfrm>
            <a:off x="7718926" y="4651133"/>
            <a:ext cx="2027807" cy="694081"/>
          </a:xfrm>
          <a:prstGeom prst="rect">
            <a:avLst/>
          </a:prstGeom>
        </p:spPr>
      </p:pic>
      <p:sp>
        <p:nvSpPr>
          <p:cNvPr id="13" name="Rectangle 12"/>
          <p:cNvSpPr/>
          <p:nvPr/>
        </p:nvSpPr>
        <p:spPr>
          <a:xfrm>
            <a:off x="7332723" y="4100377"/>
            <a:ext cx="4828019" cy="461665"/>
          </a:xfrm>
          <a:prstGeom prst="rect">
            <a:avLst/>
          </a:prstGeom>
          <a:solidFill>
            <a:schemeClr val="bg1">
              <a:lumMod val="50000"/>
            </a:schemeClr>
          </a:solidFill>
        </p:spPr>
        <p:txBody>
          <a:bodyPr wrap="square">
            <a:spAutoFit/>
          </a:bodyPr>
          <a:lstStyle/>
          <a:p>
            <a:pPr algn="ctr"/>
            <a:r>
              <a:rPr lang="en-SG" sz="2400" b="1" dirty="0">
                <a:latin typeface="Arial" panose="020B0604020202020204" pitchFamily="34" charset="0"/>
                <a:cs typeface="Arial" panose="020B0604020202020204" pitchFamily="34" charset="0"/>
              </a:rPr>
              <a:t>B2C</a:t>
            </a:r>
            <a:endParaRPr lang="en-SG" sz="2400" dirty="0">
              <a:latin typeface="Arial" panose="020B0604020202020204" pitchFamily="34" charset="0"/>
              <a:cs typeface="Arial" panose="020B0604020202020204" pitchFamily="34" charset="0"/>
            </a:endParaRPr>
          </a:p>
        </p:txBody>
      </p:sp>
      <p:sp>
        <p:nvSpPr>
          <p:cNvPr id="14" name="TextBox 13"/>
          <p:cNvSpPr txBox="1"/>
          <p:nvPr/>
        </p:nvSpPr>
        <p:spPr>
          <a:xfrm>
            <a:off x="7349982" y="6528078"/>
            <a:ext cx="4859319"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3 USD/unit</a:t>
            </a:r>
            <a:endParaRPr lang="en-SG" dirty="0">
              <a:latin typeface="Arial" panose="020B0604020202020204" pitchFamily="34" charset="0"/>
              <a:cs typeface="Arial" panose="020B0604020202020204" pitchFamily="34" charset="0"/>
            </a:endParaRPr>
          </a:p>
        </p:txBody>
      </p:sp>
      <p:sp>
        <p:nvSpPr>
          <p:cNvPr id="15" name="Rectangle 14"/>
          <p:cNvSpPr/>
          <p:nvPr/>
        </p:nvSpPr>
        <p:spPr>
          <a:xfrm>
            <a:off x="2523929" y="4100378"/>
            <a:ext cx="4834047" cy="461665"/>
          </a:xfrm>
          <a:prstGeom prst="rect">
            <a:avLst/>
          </a:prstGeom>
          <a:solidFill>
            <a:schemeClr val="bg1">
              <a:lumMod val="50000"/>
            </a:schemeClr>
          </a:solidFill>
        </p:spPr>
        <p:txBody>
          <a:bodyPr wrap="square">
            <a:spAutoFit/>
          </a:bodyPr>
          <a:lstStyle/>
          <a:p>
            <a:pPr algn="ctr"/>
            <a:r>
              <a:rPr lang="en-SG" sz="2400" b="1" dirty="0">
                <a:latin typeface="Arial" panose="020B0604020202020204" pitchFamily="34" charset="0"/>
                <a:cs typeface="Arial" panose="020B0604020202020204" pitchFamily="34" charset="0"/>
              </a:rPr>
              <a:t>Manpower</a:t>
            </a:r>
          </a:p>
        </p:txBody>
      </p:sp>
      <p:pic>
        <p:nvPicPr>
          <p:cNvPr id="12" name="Picture 11"/>
          <p:cNvPicPr>
            <a:picLocks noChangeAspect="1"/>
          </p:cNvPicPr>
          <p:nvPr/>
        </p:nvPicPr>
        <p:blipFill>
          <a:blip r:embed="rId6"/>
          <a:stretch>
            <a:fillRect/>
          </a:stretch>
        </p:blipFill>
        <p:spPr>
          <a:xfrm>
            <a:off x="8565766" y="1610843"/>
            <a:ext cx="2411579" cy="1271560"/>
          </a:xfrm>
          <a:prstGeom prst="rect">
            <a:avLst/>
          </a:prstGeom>
        </p:spPr>
      </p:pic>
      <p:sp>
        <p:nvSpPr>
          <p:cNvPr id="17" name="Rectangle 16"/>
          <p:cNvSpPr/>
          <p:nvPr/>
        </p:nvSpPr>
        <p:spPr>
          <a:xfrm>
            <a:off x="7360518" y="737896"/>
            <a:ext cx="4869390" cy="461665"/>
          </a:xfrm>
          <a:prstGeom prst="rect">
            <a:avLst/>
          </a:prstGeom>
          <a:solidFill>
            <a:schemeClr val="bg1">
              <a:lumMod val="50000"/>
            </a:schemeClr>
          </a:solidFill>
        </p:spPr>
        <p:txBody>
          <a:bodyPr wrap="square">
            <a:spAutoFit/>
          </a:bodyPr>
          <a:lstStyle/>
          <a:p>
            <a:pPr algn="ctr"/>
            <a:r>
              <a:rPr lang="en-SG" sz="2400" b="1" dirty="0">
                <a:latin typeface="Arial" panose="020B0604020202020204" pitchFamily="34" charset="0"/>
                <a:cs typeface="Arial" panose="020B0604020202020204" pitchFamily="34" charset="0"/>
              </a:rPr>
              <a:t>App Development/Cloud </a:t>
            </a:r>
          </a:p>
        </p:txBody>
      </p:sp>
      <p:cxnSp>
        <p:nvCxnSpPr>
          <p:cNvPr id="24" name="Straight Connector 23"/>
          <p:cNvCxnSpPr/>
          <p:nvPr/>
        </p:nvCxnSpPr>
        <p:spPr>
          <a:xfrm>
            <a:off x="2510610" y="4403982"/>
            <a:ext cx="9503781" cy="16933"/>
          </a:xfrm>
          <a:prstGeom prst="line">
            <a:avLst/>
          </a:prstGeom>
          <a:ln>
            <a:solidFill>
              <a:schemeClr val="bg1">
                <a:lumMod val="50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7332723" y="1199561"/>
            <a:ext cx="27795" cy="5658439"/>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564116" y="3009637"/>
            <a:ext cx="4450275"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20,000 USD/year</a:t>
            </a:r>
            <a:endParaRPr lang="en-SG" dirty="0">
              <a:latin typeface="Arial" panose="020B0604020202020204" pitchFamily="34" charset="0"/>
              <a:cs typeface="Arial" panose="020B0604020202020204" pitchFamily="34" charset="0"/>
            </a:endParaRPr>
          </a:p>
        </p:txBody>
      </p:sp>
      <p:sp>
        <p:nvSpPr>
          <p:cNvPr id="27" name="Title 1"/>
          <p:cNvSpPr>
            <a:spLocks noGrp="1"/>
          </p:cNvSpPr>
          <p:nvPr>
            <p:ph type="title"/>
          </p:nvPr>
        </p:nvSpPr>
        <p:spPr>
          <a:xfrm>
            <a:off x="1130812" y="-466515"/>
            <a:ext cx="10018713" cy="1752599"/>
          </a:xfrm>
        </p:spPr>
        <p:txBody>
          <a:bodyPr/>
          <a:lstStyle/>
          <a:p>
            <a:r>
              <a:rPr lang="en-US" b="1" dirty="0">
                <a:latin typeface="Arial" panose="020B0604020202020204" pitchFamily="34" charset="0"/>
                <a:cs typeface="Arial" panose="020B0604020202020204" pitchFamily="34" charset="0"/>
              </a:rPr>
              <a:t>Financial</a:t>
            </a:r>
          </a:p>
        </p:txBody>
      </p:sp>
    </p:spTree>
    <p:extLst>
      <p:ext uri="{BB962C8B-B14F-4D97-AF65-F5344CB8AC3E}">
        <p14:creationId xmlns:p14="http://schemas.microsoft.com/office/powerpoint/2010/main" val="1917513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219616073"/>
              </p:ext>
            </p:extLst>
          </p:nvPr>
        </p:nvGraphicFramePr>
        <p:xfrm>
          <a:off x="2304787" y="761765"/>
          <a:ext cx="9887213" cy="5960768"/>
        </p:xfrm>
        <a:graphic>
          <a:graphicData uri="http://schemas.openxmlformats.org/drawingml/2006/table">
            <a:tbl>
              <a:tblPr/>
              <a:tblGrid>
                <a:gridCol w="1819247">
                  <a:extLst>
                    <a:ext uri="{9D8B030D-6E8A-4147-A177-3AD203B41FA5}">
                      <a16:colId xmlns:a16="http://schemas.microsoft.com/office/drawing/2014/main" val="20000"/>
                    </a:ext>
                  </a:extLst>
                </a:gridCol>
                <a:gridCol w="1344661">
                  <a:extLst>
                    <a:ext uri="{9D8B030D-6E8A-4147-A177-3AD203B41FA5}">
                      <a16:colId xmlns:a16="http://schemas.microsoft.com/office/drawing/2014/main" val="20001"/>
                    </a:ext>
                  </a:extLst>
                </a:gridCol>
                <a:gridCol w="1344661">
                  <a:extLst>
                    <a:ext uri="{9D8B030D-6E8A-4147-A177-3AD203B41FA5}">
                      <a16:colId xmlns:a16="http://schemas.microsoft.com/office/drawing/2014/main" val="20002"/>
                    </a:ext>
                  </a:extLst>
                </a:gridCol>
                <a:gridCol w="1344661">
                  <a:extLst>
                    <a:ext uri="{9D8B030D-6E8A-4147-A177-3AD203B41FA5}">
                      <a16:colId xmlns:a16="http://schemas.microsoft.com/office/drawing/2014/main" val="20003"/>
                    </a:ext>
                  </a:extLst>
                </a:gridCol>
                <a:gridCol w="1344661">
                  <a:extLst>
                    <a:ext uri="{9D8B030D-6E8A-4147-A177-3AD203B41FA5}">
                      <a16:colId xmlns:a16="http://schemas.microsoft.com/office/drawing/2014/main" val="20004"/>
                    </a:ext>
                  </a:extLst>
                </a:gridCol>
                <a:gridCol w="1344661">
                  <a:extLst>
                    <a:ext uri="{9D8B030D-6E8A-4147-A177-3AD203B41FA5}">
                      <a16:colId xmlns:a16="http://schemas.microsoft.com/office/drawing/2014/main" val="20005"/>
                    </a:ext>
                  </a:extLst>
                </a:gridCol>
                <a:gridCol w="1344661">
                  <a:extLst>
                    <a:ext uri="{9D8B030D-6E8A-4147-A177-3AD203B41FA5}">
                      <a16:colId xmlns:a16="http://schemas.microsoft.com/office/drawing/2014/main" val="20006"/>
                    </a:ext>
                  </a:extLst>
                </a:gridCol>
              </a:tblGrid>
              <a:tr h="250478">
                <a:tc>
                  <a:txBody>
                    <a:bodyPr/>
                    <a:lstStyle/>
                    <a:p>
                      <a:pPr algn="ctr" fontAlgn="b"/>
                      <a:endParaRPr lang="en-US" sz="1600" b="0" i="0" u="none" strike="noStrike" dirty="0">
                        <a:solidFill>
                          <a:srgbClr val="000000"/>
                        </a:solidFill>
                        <a:effectLst/>
                        <a:latin typeface="Calibri"/>
                      </a:endParaRP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a:noFill/>
                    </a:lnL>
                    <a:lnR>
                      <a:noFill/>
                    </a:lnR>
                    <a:lnT>
                      <a:noFill/>
                    </a:lnT>
                    <a:lnB>
                      <a:noFill/>
                    </a:lnB>
                  </a:tcPr>
                </a:tc>
                <a:extLst>
                  <a:ext uri="{0D108BD9-81ED-4DB2-BD59-A6C34878D82A}">
                    <a16:rowId xmlns:a16="http://schemas.microsoft.com/office/drawing/2014/main" val="10000"/>
                  </a:ext>
                </a:extLst>
              </a:tr>
              <a:tr h="250478">
                <a:tc>
                  <a:txBody>
                    <a:bodyPr/>
                    <a:lstStyle/>
                    <a:p>
                      <a:pPr algn="ctr" fontAlgn="ctr"/>
                      <a:endParaRPr lang="en-US" sz="1600" b="0" i="0" u="none" strike="noStrike" dirty="0">
                        <a:solidFill>
                          <a:srgbClr val="000000"/>
                        </a:solidFill>
                        <a:effectLst/>
                        <a:latin typeface="Calibri"/>
                      </a:endParaRPr>
                    </a:p>
                  </a:txBody>
                  <a:tcPr marL="12700" marR="12700" marT="1270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effectLst/>
                          <a:latin typeface="Calibri"/>
                        </a:rPr>
                        <a:t>FY 1</a:t>
                      </a:r>
                    </a:p>
                  </a:txBody>
                  <a:tcPr marL="12700" marR="12700" marT="1270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a:rPr>
                        <a:t>FY2</a:t>
                      </a:r>
                    </a:p>
                  </a:txBody>
                  <a:tcPr marL="12700" marR="12700" marT="127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a:rPr>
                        <a:t>FY3</a:t>
                      </a:r>
                    </a:p>
                  </a:txBody>
                  <a:tcPr marL="12700" marR="12700" marT="127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effectLst/>
                          <a:latin typeface="Calibri"/>
                        </a:rPr>
                        <a:t>FY4</a:t>
                      </a:r>
                    </a:p>
                  </a:txBody>
                  <a:tcPr marL="12700" marR="12700" marT="127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a:rPr>
                        <a:t>FY5</a:t>
                      </a:r>
                    </a:p>
                  </a:txBody>
                  <a:tcPr marL="12700" marR="12700" marT="127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01"/>
                  </a:ext>
                </a:extLst>
              </a:tr>
              <a:tr h="250478">
                <a:tc>
                  <a:txBody>
                    <a:bodyPr/>
                    <a:lstStyle/>
                    <a:p>
                      <a:pPr algn="ctr" fontAlgn="ctr"/>
                      <a:r>
                        <a:rPr lang="en-US" sz="1600" b="0" i="0" u="none" strike="noStrike" dirty="0">
                          <a:solidFill>
                            <a:srgbClr val="000000"/>
                          </a:solidFill>
                          <a:effectLst/>
                          <a:latin typeface="Calibri"/>
                        </a:rPr>
                        <a:t>Units produced</a:t>
                      </a:r>
                    </a:p>
                  </a:txBody>
                  <a:tcPr marL="12700" marR="12700" marT="1270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0</a:t>
                      </a:r>
                    </a:p>
                  </a:txBody>
                  <a:tcPr marL="12700" marR="12700" marT="1270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40000</a:t>
                      </a:r>
                    </a:p>
                  </a:txBody>
                  <a:tcPr marL="12700" marR="12700" marT="127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120000</a:t>
                      </a:r>
                    </a:p>
                  </a:txBody>
                  <a:tcPr marL="12700" marR="12700" marT="127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240000</a:t>
                      </a:r>
                    </a:p>
                  </a:txBody>
                  <a:tcPr marL="12700" marR="12700" marT="127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360000</a:t>
                      </a:r>
                    </a:p>
                  </a:txBody>
                  <a:tcPr marL="12700" marR="12700" marT="127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02"/>
                  </a:ext>
                </a:extLst>
              </a:tr>
              <a:tr h="488556">
                <a:tc>
                  <a:txBody>
                    <a:bodyPr/>
                    <a:lstStyle/>
                    <a:p>
                      <a:pPr algn="ctr" fontAlgn="ctr"/>
                      <a:r>
                        <a:rPr lang="en-US" sz="1600" b="1" i="0" u="none" strike="noStrike" dirty="0">
                          <a:solidFill>
                            <a:srgbClr val="000000"/>
                          </a:solidFill>
                          <a:effectLst/>
                          <a:latin typeface="Calibri"/>
                        </a:rPr>
                        <a:t>Revenue</a:t>
                      </a:r>
                    </a:p>
                  </a:txBody>
                  <a:tcPr marL="12700" marR="12700" marT="1270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a:rPr>
                        <a:t>0</a:t>
                      </a:r>
                    </a:p>
                  </a:txBody>
                  <a:tcPr marL="12700" marR="12700" marT="1270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B050"/>
                          </a:solidFill>
                          <a:effectLst/>
                          <a:latin typeface="Calibri"/>
                        </a:rPr>
                        <a:t>3520000</a:t>
                      </a:r>
                    </a:p>
                  </a:txBody>
                  <a:tcPr marL="12700" marR="12700" marT="127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B050"/>
                          </a:solidFill>
                          <a:effectLst/>
                          <a:latin typeface="Calibri"/>
                        </a:rPr>
                        <a:t>10560000</a:t>
                      </a:r>
                    </a:p>
                  </a:txBody>
                  <a:tcPr marL="12700" marR="12700" marT="127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B050"/>
                          </a:solidFill>
                          <a:effectLst/>
                          <a:latin typeface="Calibri"/>
                        </a:rPr>
                        <a:t>21120000</a:t>
                      </a:r>
                    </a:p>
                  </a:txBody>
                  <a:tcPr marL="12700" marR="12700" marT="127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B050"/>
                          </a:solidFill>
                          <a:effectLst/>
                          <a:latin typeface="Calibri"/>
                        </a:rPr>
                        <a:t>31680000</a:t>
                      </a:r>
                    </a:p>
                  </a:txBody>
                  <a:tcPr marL="12700" marR="12700" marT="127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03"/>
                  </a:ext>
                </a:extLst>
              </a:tr>
              <a:tr h="250478">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04"/>
                  </a:ext>
                </a:extLst>
              </a:tr>
              <a:tr h="488556">
                <a:tc>
                  <a:txBody>
                    <a:bodyPr/>
                    <a:lstStyle/>
                    <a:p>
                      <a:pPr algn="ctr" fontAlgn="ctr"/>
                      <a:r>
                        <a:rPr lang="en-US" sz="1600" b="0" i="0" u="none" strike="noStrike">
                          <a:solidFill>
                            <a:srgbClr val="000000"/>
                          </a:solidFill>
                          <a:effectLst/>
                          <a:latin typeface="Calibri"/>
                        </a:rPr>
                        <a:t>COGS</a:t>
                      </a:r>
                    </a:p>
                  </a:txBody>
                  <a:tcPr marL="12700" marR="12700" marT="1270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a:rPr>
                        <a:t>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600" b="0" i="0" u="none" strike="noStrike">
                          <a:solidFill>
                            <a:srgbClr val="000000"/>
                          </a:solidFill>
                          <a:effectLst/>
                          <a:latin typeface="Calibri"/>
                        </a:rPr>
                        <a:t>415,200.00</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1,245,600.00</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2,491,200.00</a:t>
                      </a:r>
                    </a:p>
                  </a:txBody>
                  <a:tcPr marL="12700" marR="12700" marT="1270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3,736,800.00</a:t>
                      </a:r>
                    </a:p>
                  </a:txBody>
                  <a:tcPr marL="12700" marR="12700" marT="12700" marB="0" anchor="b">
                    <a:lnL>
                      <a:noFill/>
                    </a:lnL>
                    <a:lnR>
                      <a:noFill/>
                    </a:lnR>
                    <a:lnT>
                      <a:noFill/>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05"/>
                  </a:ext>
                </a:extLst>
              </a:tr>
              <a:tr h="250478">
                <a:tc>
                  <a:txBody>
                    <a:bodyPr/>
                    <a:lstStyle/>
                    <a:p>
                      <a:pPr algn="ctr" fontAlgn="ctr"/>
                      <a:r>
                        <a:rPr lang="en-US" sz="1600" b="0" i="0" u="none" strike="noStrike" dirty="0">
                          <a:solidFill>
                            <a:srgbClr val="000000"/>
                          </a:solidFill>
                          <a:effectLst/>
                          <a:latin typeface="Calibri"/>
                        </a:rPr>
                        <a:t>Logistics</a:t>
                      </a:r>
                    </a:p>
                  </a:txBody>
                  <a:tcPr marL="12700" marR="12700" marT="1270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0.00</a:t>
                      </a:r>
                    </a:p>
                  </a:txBody>
                  <a:tcPr marL="12700" marR="12700" marT="1270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10,000.00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30,000.00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60,000.00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90,000.00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06"/>
                  </a:ext>
                </a:extLst>
              </a:tr>
              <a:tr h="488556">
                <a:tc>
                  <a:txBody>
                    <a:bodyPr/>
                    <a:lstStyle/>
                    <a:p>
                      <a:pPr algn="ctr" fontAlgn="ctr"/>
                      <a:r>
                        <a:rPr lang="en-US" sz="1600" b="1" i="0" u="none" strike="noStrike" dirty="0">
                          <a:solidFill>
                            <a:srgbClr val="000000"/>
                          </a:solidFill>
                          <a:effectLst/>
                          <a:latin typeface="Calibri"/>
                        </a:rPr>
                        <a:t>Direct Expenses</a:t>
                      </a:r>
                    </a:p>
                  </a:txBody>
                  <a:tcPr marL="12700" marR="12700" marT="1270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0.00</a:t>
                      </a:r>
                    </a:p>
                  </a:txBody>
                  <a:tcPr marL="12700" marR="12700" marT="1270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FF0000"/>
                          </a:solidFill>
                          <a:effectLst/>
                          <a:latin typeface="Calibri"/>
                        </a:rPr>
                        <a:t>425,200.00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FF0000"/>
                          </a:solidFill>
                          <a:effectLst/>
                          <a:latin typeface="Calibri"/>
                        </a:rPr>
                        <a:t>1,275,600.00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FF0000"/>
                          </a:solidFill>
                          <a:effectLst/>
                          <a:latin typeface="Calibri"/>
                        </a:rPr>
                        <a:t>2,551,200.00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FF0000"/>
                          </a:solidFill>
                          <a:effectLst/>
                          <a:latin typeface="Calibri"/>
                        </a:rPr>
                        <a:t>3,826,800.00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07"/>
                  </a:ext>
                </a:extLst>
              </a:tr>
              <a:tr h="250478">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08"/>
                  </a:ext>
                </a:extLst>
              </a:tr>
              <a:tr h="250478">
                <a:tc>
                  <a:txBody>
                    <a:bodyPr/>
                    <a:lstStyle/>
                    <a:p>
                      <a:pPr algn="ctr" fontAlgn="ctr"/>
                      <a:r>
                        <a:rPr lang="en-US" sz="1600" b="0" i="0" u="none" strike="noStrike">
                          <a:solidFill>
                            <a:srgbClr val="000000"/>
                          </a:solidFill>
                          <a:effectLst/>
                          <a:latin typeface="Calibri"/>
                        </a:rPr>
                        <a:t>Product</a:t>
                      </a:r>
                    </a:p>
                  </a:txBody>
                  <a:tcPr marL="12700" marR="12700" marT="1270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125,000.00</a:t>
                      </a:r>
                    </a:p>
                  </a:txBody>
                  <a:tcPr marL="12700" marR="12700" marT="1270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600" b="0" i="0" u="none" strike="noStrike">
                          <a:solidFill>
                            <a:srgbClr val="000000"/>
                          </a:solidFill>
                          <a:effectLst/>
                          <a:latin typeface="Calibri"/>
                        </a:rPr>
                        <a:t>107,800.00</a:t>
                      </a:r>
                    </a:p>
                  </a:txBody>
                  <a:tcPr marL="12700" marR="12700" marT="12700" marB="0" anchor="ctr">
                    <a:lnL>
                      <a:noFill/>
                    </a:lnL>
                    <a:lnR>
                      <a:noFill/>
                    </a:lnR>
                    <a:lnT>
                      <a:noFill/>
                    </a:lnT>
                    <a:lnB>
                      <a:noFill/>
                    </a:lnB>
                  </a:tcPr>
                </a:tc>
                <a:tc>
                  <a:txBody>
                    <a:bodyPr/>
                    <a:lstStyle/>
                    <a:p>
                      <a:pPr algn="ctr" fontAlgn="ctr"/>
                      <a:r>
                        <a:rPr lang="en-US" sz="1600" b="0" i="0" u="none" strike="noStrike">
                          <a:solidFill>
                            <a:srgbClr val="000000"/>
                          </a:solidFill>
                          <a:effectLst/>
                          <a:latin typeface="Calibri"/>
                        </a:rPr>
                        <a:t>215,900.00</a:t>
                      </a:r>
                    </a:p>
                  </a:txBody>
                  <a:tcPr marL="12700" marR="12700" marT="12700" marB="0" anchor="ctr">
                    <a:lnL>
                      <a:noFill/>
                    </a:lnL>
                    <a:lnR>
                      <a:noFill/>
                    </a:lnR>
                    <a:lnT>
                      <a:noFill/>
                    </a:lnT>
                    <a:lnB>
                      <a:noFill/>
                    </a:lnB>
                  </a:tcPr>
                </a:tc>
                <a:tc>
                  <a:txBody>
                    <a:bodyPr/>
                    <a:lstStyle/>
                    <a:p>
                      <a:pPr algn="ctr" fontAlgn="ctr"/>
                      <a:r>
                        <a:rPr lang="en-US" sz="1600" b="0" i="0" u="none" strike="noStrike">
                          <a:solidFill>
                            <a:srgbClr val="000000"/>
                          </a:solidFill>
                          <a:effectLst/>
                          <a:latin typeface="Calibri"/>
                        </a:rPr>
                        <a:t>381,800.00</a:t>
                      </a:r>
                    </a:p>
                  </a:txBody>
                  <a:tcPr marL="12700" marR="12700" marT="12700" marB="0" anchor="ctr">
                    <a:lnL>
                      <a:noFill/>
                    </a:lnL>
                    <a:lnR>
                      <a:noFill/>
                    </a:lnR>
                    <a:lnT>
                      <a:noFill/>
                    </a:lnT>
                    <a:lnB>
                      <a:noFill/>
                    </a:lnB>
                  </a:tcPr>
                </a:tc>
                <a:tc>
                  <a:txBody>
                    <a:bodyPr/>
                    <a:lstStyle/>
                    <a:p>
                      <a:pPr algn="ctr" fontAlgn="ctr"/>
                      <a:r>
                        <a:rPr lang="en-US" sz="1600" b="0" i="0" u="none" strike="noStrike">
                          <a:solidFill>
                            <a:srgbClr val="000000"/>
                          </a:solidFill>
                          <a:effectLst/>
                          <a:latin typeface="Calibri"/>
                        </a:rPr>
                        <a:t>547,700.00</a:t>
                      </a:r>
                    </a:p>
                  </a:txBody>
                  <a:tcPr marL="12700" marR="12700" marT="12700" marB="0" anchor="ctr">
                    <a:lnL>
                      <a:noFill/>
                    </a:lnL>
                    <a:lnR>
                      <a:noFill/>
                    </a:lnR>
                    <a:lnT>
                      <a:noFill/>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09"/>
                  </a:ext>
                </a:extLst>
              </a:tr>
              <a:tr h="488556">
                <a:tc>
                  <a:txBody>
                    <a:bodyPr/>
                    <a:lstStyle/>
                    <a:p>
                      <a:pPr algn="ctr" fontAlgn="ctr"/>
                      <a:r>
                        <a:rPr lang="en-US" sz="1600" b="0" i="0" u="none" strike="noStrike">
                          <a:solidFill>
                            <a:srgbClr val="000000"/>
                          </a:solidFill>
                          <a:effectLst/>
                          <a:latin typeface="Calibri"/>
                        </a:rPr>
                        <a:t>Manufacturing</a:t>
                      </a:r>
                    </a:p>
                  </a:txBody>
                  <a:tcPr marL="12700" marR="12700" marT="1270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600" b="0" i="0" u="none" strike="noStrike">
                          <a:solidFill>
                            <a:srgbClr val="000000"/>
                          </a:solidFill>
                          <a:effectLst/>
                          <a:latin typeface="Calibri"/>
                        </a:rPr>
                        <a:t>343,000.00</a:t>
                      </a:r>
                    </a:p>
                  </a:txBody>
                  <a:tcPr marL="12700" marR="12700" marT="1270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600" b="0" i="0" u="none" strike="noStrike">
                          <a:solidFill>
                            <a:srgbClr val="000000"/>
                          </a:solidFill>
                          <a:effectLst/>
                          <a:latin typeface="Calibri"/>
                        </a:rPr>
                        <a:t>486,050.00</a:t>
                      </a:r>
                    </a:p>
                  </a:txBody>
                  <a:tcPr marL="12700" marR="12700" marT="12700" marB="0" anchor="ctr">
                    <a:lnL>
                      <a:noFill/>
                    </a:lnL>
                    <a:lnR>
                      <a:noFill/>
                    </a:lnR>
                    <a:lnT>
                      <a:noFill/>
                    </a:lnT>
                    <a:lnB>
                      <a:noFill/>
                    </a:lnB>
                  </a:tcPr>
                </a:tc>
                <a:tc>
                  <a:txBody>
                    <a:bodyPr/>
                    <a:lstStyle/>
                    <a:p>
                      <a:pPr algn="ctr" fontAlgn="ctr"/>
                      <a:r>
                        <a:rPr lang="en-US" sz="1600" b="0" i="0" u="none" strike="noStrike">
                          <a:solidFill>
                            <a:srgbClr val="000000"/>
                          </a:solidFill>
                          <a:effectLst/>
                          <a:latin typeface="Calibri"/>
                        </a:rPr>
                        <a:t>779,350.00</a:t>
                      </a:r>
                    </a:p>
                  </a:txBody>
                  <a:tcPr marL="12700" marR="12700" marT="12700" marB="0" anchor="ctr">
                    <a:lnL>
                      <a:noFill/>
                    </a:lnL>
                    <a:lnR>
                      <a:noFill/>
                    </a:lnR>
                    <a:lnT>
                      <a:noFill/>
                    </a:lnT>
                    <a:lnB>
                      <a:noFill/>
                    </a:lnB>
                  </a:tcPr>
                </a:tc>
                <a:tc>
                  <a:txBody>
                    <a:bodyPr/>
                    <a:lstStyle/>
                    <a:p>
                      <a:pPr algn="ctr" fontAlgn="ctr"/>
                      <a:r>
                        <a:rPr lang="en-US" sz="1600" b="0" i="0" u="none" strike="noStrike" dirty="0">
                          <a:solidFill>
                            <a:srgbClr val="000000"/>
                          </a:solidFill>
                          <a:effectLst/>
                          <a:latin typeface="Calibri"/>
                        </a:rPr>
                        <a:t>912,650.00</a:t>
                      </a:r>
                    </a:p>
                  </a:txBody>
                  <a:tcPr marL="12700" marR="12700" marT="12700" marB="0" anchor="ctr">
                    <a:lnL>
                      <a:noFill/>
                    </a:lnL>
                    <a:lnR>
                      <a:noFill/>
                    </a:lnR>
                    <a:lnT>
                      <a:noFill/>
                    </a:lnT>
                    <a:lnB>
                      <a:noFill/>
                    </a:lnB>
                  </a:tcPr>
                </a:tc>
                <a:tc>
                  <a:txBody>
                    <a:bodyPr/>
                    <a:lstStyle/>
                    <a:p>
                      <a:pPr algn="ctr" fontAlgn="ctr"/>
                      <a:r>
                        <a:rPr lang="en-US" sz="1600" b="0" i="0" u="none" strike="noStrike">
                          <a:solidFill>
                            <a:srgbClr val="000000"/>
                          </a:solidFill>
                          <a:effectLst/>
                          <a:latin typeface="Calibri"/>
                        </a:rPr>
                        <a:t>1,051,950.00</a:t>
                      </a:r>
                    </a:p>
                  </a:txBody>
                  <a:tcPr marL="12700" marR="12700" marT="12700" marB="0" anchor="ctr">
                    <a:lnL>
                      <a:noFill/>
                    </a:lnL>
                    <a:lnR>
                      <a:noFill/>
                    </a:lnR>
                    <a:lnT>
                      <a:noFill/>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10"/>
                  </a:ext>
                </a:extLst>
              </a:tr>
              <a:tr h="488556">
                <a:tc>
                  <a:txBody>
                    <a:bodyPr/>
                    <a:lstStyle/>
                    <a:p>
                      <a:pPr algn="ctr" fontAlgn="ctr"/>
                      <a:r>
                        <a:rPr lang="en-US" sz="1600" b="0" i="0" u="none" strike="noStrike" dirty="0">
                          <a:solidFill>
                            <a:srgbClr val="000000"/>
                          </a:solidFill>
                          <a:effectLst/>
                          <a:latin typeface="Calibri"/>
                        </a:rPr>
                        <a:t>Marketing &amp; Sales</a:t>
                      </a:r>
                    </a:p>
                  </a:txBody>
                  <a:tcPr marL="12700" marR="12700" marT="1270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356,500.00</a:t>
                      </a:r>
                    </a:p>
                  </a:txBody>
                  <a:tcPr marL="12700" marR="12700" marT="1270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1,134,500.00</a:t>
                      </a:r>
                    </a:p>
                  </a:txBody>
                  <a:tcPr marL="12700" marR="12700" marT="1270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2,376,000.00</a:t>
                      </a:r>
                    </a:p>
                  </a:txBody>
                  <a:tcPr marL="12700" marR="12700" marT="1270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a:rPr>
                        <a:t>5,384,550.00</a:t>
                      </a:r>
                    </a:p>
                  </a:txBody>
                  <a:tcPr marL="12700" marR="12700" marT="1270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12,090,082.50</a:t>
                      </a:r>
                    </a:p>
                  </a:txBody>
                  <a:tcPr marL="12700" marR="12700" marT="1270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11"/>
                  </a:ext>
                </a:extLst>
              </a:tr>
              <a:tr h="488556">
                <a:tc>
                  <a:txBody>
                    <a:bodyPr/>
                    <a:lstStyle/>
                    <a:p>
                      <a:pPr algn="ctr" fontAlgn="ctr"/>
                      <a:r>
                        <a:rPr lang="en-US" sz="1600" b="1" i="0" u="none" strike="noStrike" dirty="0">
                          <a:solidFill>
                            <a:srgbClr val="000000"/>
                          </a:solidFill>
                          <a:effectLst/>
                          <a:latin typeface="Calibri"/>
                        </a:rPr>
                        <a:t>Indirect Expenses</a:t>
                      </a:r>
                    </a:p>
                  </a:txBody>
                  <a:tcPr marL="12700" marR="12700" marT="1270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824,500.00</a:t>
                      </a:r>
                    </a:p>
                  </a:txBody>
                  <a:tcPr marL="12700" marR="12700" marT="1270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1,728,350.00</a:t>
                      </a:r>
                    </a:p>
                  </a:txBody>
                  <a:tcPr marL="12700" marR="12700" marT="127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3,371,250.00</a:t>
                      </a:r>
                    </a:p>
                  </a:txBody>
                  <a:tcPr marL="12700" marR="12700" marT="127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a:rPr>
                        <a:t>6,679,000.00</a:t>
                      </a:r>
                    </a:p>
                  </a:txBody>
                  <a:tcPr marL="12700" marR="12700" marT="127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a:rPr>
                        <a:t>13,689,732.50</a:t>
                      </a:r>
                    </a:p>
                  </a:txBody>
                  <a:tcPr marL="12700" marR="12700" marT="1270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12"/>
                  </a:ext>
                </a:extLst>
              </a:tr>
              <a:tr h="250478">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a:solidFill>
                          <a:srgbClr val="000000"/>
                        </a:solidFill>
                        <a:effectLst/>
                        <a:latin typeface="Calibri"/>
                      </a:endParaRPr>
                    </a:p>
                  </a:txBody>
                  <a:tcPr marL="12700" marR="12700" marT="127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dirty="0">
                        <a:solidFill>
                          <a:srgbClr val="000000"/>
                        </a:solidFill>
                        <a:effectLst/>
                        <a:latin typeface="Calibri"/>
                      </a:endParaRPr>
                    </a:p>
                  </a:txBody>
                  <a:tcPr marL="12700" marR="12700" marT="127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1600" b="0" i="0" u="none" strike="noStrike" dirty="0">
                        <a:solidFill>
                          <a:srgbClr val="000000"/>
                        </a:solidFill>
                        <a:effectLst/>
                        <a:latin typeface="Calibri"/>
                      </a:endParaRPr>
                    </a:p>
                  </a:txBody>
                  <a:tcPr marL="12700" marR="12700" marT="1270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600" b="1" i="0" u="none" strike="noStrike">
                          <a:solidFill>
                            <a:srgbClr val="000000"/>
                          </a:solidFill>
                          <a:effectLst/>
                          <a:latin typeface="Calibri"/>
                        </a:rPr>
                        <a:t>Total</a:t>
                      </a:r>
                    </a:p>
                  </a:txBody>
                  <a:tcPr marL="12700" marR="12700" marT="12700" marB="0" anchor="ctr">
                    <a:lnL>
                      <a:noFill/>
                    </a:lnL>
                    <a:lnR>
                      <a:noFill/>
                    </a:lnR>
                    <a:lnT>
                      <a:noFill/>
                    </a:lnT>
                    <a:lnB>
                      <a:noFill/>
                    </a:lnB>
                  </a:tcPr>
                </a:tc>
                <a:extLst>
                  <a:ext uri="{0D108BD9-81ED-4DB2-BD59-A6C34878D82A}">
                    <a16:rowId xmlns:a16="http://schemas.microsoft.com/office/drawing/2014/main" val="10013"/>
                  </a:ext>
                </a:extLst>
              </a:tr>
              <a:tr h="488556">
                <a:tc>
                  <a:txBody>
                    <a:bodyPr/>
                    <a:lstStyle/>
                    <a:p>
                      <a:pPr algn="ctr" fontAlgn="ctr"/>
                      <a:r>
                        <a:rPr lang="en-US" sz="1600" b="1" i="0" u="none" strike="noStrike" dirty="0">
                          <a:solidFill>
                            <a:srgbClr val="000000"/>
                          </a:solidFill>
                          <a:effectLst/>
                          <a:latin typeface="Calibri"/>
                        </a:rPr>
                        <a:t>NPBT</a:t>
                      </a:r>
                    </a:p>
                  </a:txBody>
                  <a:tcPr marL="12700" marR="12700" marT="1270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-824,500.00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1,366,450.00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5,913,150.00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11,889,800.00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14,163,467.50</a:t>
                      </a:r>
                    </a:p>
                  </a:txBody>
                  <a:tcPr marL="12700" marR="12700" marT="1270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32,508,367.50</a:t>
                      </a:r>
                    </a:p>
                  </a:txBody>
                  <a:tcPr marL="12700" marR="12700" marT="1270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488556">
                <a:tc>
                  <a:txBody>
                    <a:bodyPr/>
                    <a:lstStyle/>
                    <a:p>
                      <a:pPr algn="ctr" fontAlgn="ctr"/>
                      <a:r>
                        <a:rPr lang="en-US" sz="1600" b="1" i="0" u="none" strike="noStrike" dirty="0">
                          <a:solidFill>
                            <a:srgbClr val="000000"/>
                          </a:solidFill>
                          <a:effectLst/>
                          <a:latin typeface="Calibri"/>
                        </a:rPr>
                        <a:t>NPAT (25%)</a:t>
                      </a:r>
                    </a:p>
                  </a:txBody>
                  <a:tcPr marL="12700" marR="12700" marT="1270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Calibri"/>
                      </a:endParaRPr>
                    </a:p>
                  </a:txBody>
                  <a:tcPr marL="12700" marR="12700" marT="1270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748,075.00</a:t>
                      </a:r>
                    </a:p>
                  </a:txBody>
                  <a:tcPr marL="12700" marR="12700" marT="1270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4,434,862.50</a:t>
                      </a:r>
                    </a:p>
                  </a:txBody>
                  <a:tcPr marL="12700" marR="12700" marT="1270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8,917,350.00</a:t>
                      </a:r>
                    </a:p>
                  </a:txBody>
                  <a:tcPr marL="12700" marR="12700" marT="1270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10,622,600.63</a:t>
                      </a:r>
                    </a:p>
                  </a:txBody>
                  <a:tcPr marL="12700" marR="12700" marT="1270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24,722,888.13</a:t>
                      </a:r>
                    </a:p>
                  </a:txBody>
                  <a:tcPr marL="12700" marR="12700" marT="1270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sp>
        <p:nvSpPr>
          <p:cNvPr id="4" name="Title 1"/>
          <p:cNvSpPr>
            <a:spLocks noGrp="1"/>
          </p:cNvSpPr>
          <p:nvPr>
            <p:ph type="title"/>
          </p:nvPr>
        </p:nvSpPr>
        <p:spPr>
          <a:xfrm>
            <a:off x="1118551" y="-173174"/>
            <a:ext cx="10018713" cy="1752599"/>
          </a:xfrm>
        </p:spPr>
        <p:txBody>
          <a:bodyPr/>
          <a:lstStyle/>
          <a:p>
            <a:r>
              <a:rPr lang="en-US" b="1" dirty="0">
                <a:latin typeface="Arial" panose="020B0604020202020204" pitchFamily="34" charset="0"/>
                <a:cs typeface="Arial" panose="020B0604020202020204" pitchFamily="34" charset="0"/>
              </a:rPr>
              <a:t>Financial</a:t>
            </a:r>
          </a:p>
        </p:txBody>
      </p:sp>
    </p:spTree>
    <p:extLst>
      <p:ext uri="{BB962C8B-B14F-4D97-AF65-F5344CB8AC3E}">
        <p14:creationId xmlns:p14="http://schemas.microsoft.com/office/powerpoint/2010/main" val="2573397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173287" y="0"/>
            <a:ext cx="10018713" cy="1010302"/>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atin typeface="Arial" panose="020B0604020202020204" pitchFamily="34" charset="0"/>
                <a:cs typeface="Arial" panose="020B0604020202020204" pitchFamily="34" charset="0"/>
              </a:rPr>
              <a:t>Investment</a:t>
            </a:r>
          </a:p>
        </p:txBody>
      </p:sp>
      <p:pic>
        <p:nvPicPr>
          <p:cNvPr id="7" name="Picture 6" descr="temt2.png"/>
          <p:cNvPicPr>
            <a:picLocks noChangeAspect="1"/>
          </p:cNvPicPr>
          <p:nvPr/>
        </p:nvPicPr>
        <p:blipFill>
          <a:blip r:embed="rId2" cstate="print"/>
          <a:stretch>
            <a:fillRect/>
          </a:stretch>
        </p:blipFill>
        <p:spPr>
          <a:xfrm>
            <a:off x="10845075" y="6384945"/>
            <a:ext cx="1346925" cy="473055"/>
          </a:xfrm>
          <a:prstGeom prst="rect">
            <a:avLst/>
          </a:prstGeom>
        </p:spPr>
      </p:pic>
      <p:graphicFrame>
        <p:nvGraphicFramePr>
          <p:cNvPr id="3" name="Table 2"/>
          <p:cNvGraphicFramePr>
            <a:graphicFrameLocks noGrp="1"/>
          </p:cNvGraphicFramePr>
          <p:nvPr>
            <p:extLst/>
          </p:nvPr>
        </p:nvGraphicFramePr>
        <p:xfrm>
          <a:off x="1969211" y="2243934"/>
          <a:ext cx="10189805" cy="4170680"/>
        </p:xfrm>
        <a:graphic>
          <a:graphicData uri="http://schemas.openxmlformats.org/drawingml/2006/table">
            <a:tbl>
              <a:tblPr/>
              <a:tblGrid>
                <a:gridCol w="2744185">
                  <a:extLst>
                    <a:ext uri="{9D8B030D-6E8A-4147-A177-3AD203B41FA5}">
                      <a16:colId xmlns:a16="http://schemas.microsoft.com/office/drawing/2014/main" val="20000"/>
                    </a:ext>
                  </a:extLst>
                </a:gridCol>
                <a:gridCol w="1472982">
                  <a:extLst>
                    <a:ext uri="{9D8B030D-6E8A-4147-A177-3AD203B41FA5}">
                      <a16:colId xmlns:a16="http://schemas.microsoft.com/office/drawing/2014/main" val="20001"/>
                    </a:ext>
                  </a:extLst>
                </a:gridCol>
                <a:gridCol w="1432626">
                  <a:extLst>
                    <a:ext uri="{9D8B030D-6E8A-4147-A177-3AD203B41FA5}">
                      <a16:colId xmlns:a16="http://schemas.microsoft.com/office/drawing/2014/main" val="20002"/>
                    </a:ext>
                  </a:extLst>
                </a:gridCol>
                <a:gridCol w="1432626">
                  <a:extLst>
                    <a:ext uri="{9D8B030D-6E8A-4147-A177-3AD203B41FA5}">
                      <a16:colId xmlns:a16="http://schemas.microsoft.com/office/drawing/2014/main" val="20003"/>
                    </a:ext>
                  </a:extLst>
                </a:gridCol>
                <a:gridCol w="1553693">
                  <a:extLst>
                    <a:ext uri="{9D8B030D-6E8A-4147-A177-3AD203B41FA5}">
                      <a16:colId xmlns:a16="http://schemas.microsoft.com/office/drawing/2014/main" val="20004"/>
                    </a:ext>
                  </a:extLst>
                </a:gridCol>
                <a:gridCol w="1553693">
                  <a:extLst>
                    <a:ext uri="{9D8B030D-6E8A-4147-A177-3AD203B41FA5}">
                      <a16:colId xmlns:a16="http://schemas.microsoft.com/office/drawing/2014/main" val="20005"/>
                    </a:ext>
                  </a:extLst>
                </a:gridCol>
              </a:tblGrid>
              <a:tr h="276701">
                <a:tc>
                  <a:txBody>
                    <a:bodyPr/>
                    <a:lstStyle/>
                    <a:p>
                      <a:pPr algn="ctr" fontAlgn="b"/>
                      <a:endParaRPr lang="en-US" sz="1800" b="1" i="0" u="none" strike="noStrike" dirty="0">
                        <a:solidFill>
                          <a:srgbClr val="000000"/>
                        </a:solidFill>
                        <a:effectLst/>
                        <a:latin typeface="Calibri"/>
                      </a:endParaRPr>
                    </a:p>
                  </a:txBody>
                  <a:tcPr marL="12700" marR="12700" marT="1270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a:rPr>
                        <a:t>FY1</a:t>
                      </a:r>
                    </a:p>
                  </a:txBody>
                  <a:tcPr marL="12700" marR="12700" marT="1270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a:rPr>
                        <a:t>FY2</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a:rPr>
                        <a:t>FY3</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a:rPr>
                        <a:t>FY4</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a:rPr>
                        <a:t>FY5</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76701">
                <a:tc>
                  <a:txBody>
                    <a:bodyPr/>
                    <a:lstStyle/>
                    <a:p>
                      <a:pPr algn="ctr" fontAlgn="b"/>
                      <a:r>
                        <a:rPr lang="en-US" sz="1800" b="1" i="0" u="none" strike="noStrike" dirty="0">
                          <a:solidFill>
                            <a:srgbClr val="000000"/>
                          </a:solidFill>
                          <a:effectLst/>
                          <a:latin typeface="Calibri"/>
                        </a:rPr>
                        <a:t>NPBT</a:t>
                      </a:r>
                    </a:p>
                  </a:txBody>
                  <a:tcPr marL="12700" marR="12700" marT="1270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SG" sz="1800" b="0" i="0" u="none" strike="noStrike" dirty="0">
                          <a:solidFill>
                            <a:srgbClr val="000000"/>
                          </a:solidFill>
                          <a:effectLst/>
                          <a:latin typeface="Calibri"/>
                        </a:rPr>
                        <a:t>-824,500.00</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SG" sz="1800" b="0" i="0" u="none" strike="noStrike">
                          <a:solidFill>
                            <a:srgbClr val="000000"/>
                          </a:solidFill>
                          <a:effectLst/>
                          <a:latin typeface="Calibri"/>
                        </a:rPr>
                        <a:t>1,366,450.00</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SG" sz="1800" b="0" i="0" u="none" strike="noStrike">
                          <a:solidFill>
                            <a:srgbClr val="000000"/>
                          </a:solidFill>
                          <a:effectLst/>
                          <a:latin typeface="Calibri"/>
                        </a:rPr>
                        <a:t>5,913,150.00</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SG" sz="1800" b="0" i="0" u="none" strike="noStrike">
                          <a:solidFill>
                            <a:srgbClr val="000000"/>
                          </a:solidFill>
                          <a:effectLst/>
                          <a:latin typeface="Calibri"/>
                        </a:rPr>
                        <a:t>11,889,800.00</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SG" sz="1800" b="0" i="0" u="none" strike="noStrike">
                          <a:solidFill>
                            <a:srgbClr val="000000"/>
                          </a:solidFill>
                          <a:effectLst/>
                          <a:latin typeface="Calibri"/>
                        </a:rPr>
                        <a:t>14,163,467.50</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76701">
                <a:tc>
                  <a:txBody>
                    <a:bodyPr/>
                    <a:lstStyle/>
                    <a:p>
                      <a:pPr algn="ctr" fontAlgn="b"/>
                      <a:r>
                        <a:rPr lang="en-US" sz="1800" b="1" i="0" u="none" strike="noStrike">
                          <a:solidFill>
                            <a:srgbClr val="000000"/>
                          </a:solidFill>
                          <a:effectLst/>
                          <a:latin typeface="Calibri"/>
                        </a:rPr>
                        <a:t>NPAT (25%)</a:t>
                      </a:r>
                    </a:p>
                  </a:txBody>
                  <a:tcPr marL="12700" marR="12700" marT="1270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endParaRPr lang="en-SG" sz="1800" b="0" i="0" u="none" strike="noStrike" dirty="0">
                        <a:solidFill>
                          <a:srgbClr val="0000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SG" sz="1800" b="0" i="0" u="none" strike="noStrike">
                          <a:solidFill>
                            <a:srgbClr val="000000"/>
                          </a:solidFill>
                          <a:effectLst/>
                          <a:latin typeface="Calibri"/>
                        </a:rPr>
                        <a:t>748,075.00</a:t>
                      </a:r>
                    </a:p>
                  </a:txBody>
                  <a:tcPr marL="9525" marR="9525" marT="9525" marB="0" anchor="b">
                    <a:lnL>
                      <a:noFill/>
                    </a:lnL>
                    <a:lnR>
                      <a:noFill/>
                    </a:lnR>
                    <a:lnT>
                      <a:noFill/>
                    </a:lnT>
                    <a:lnB>
                      <a:noFill/>
                    </a:lnB>
                  </a:tcPr>
                </a:tc>
                <a:tc>
                  <a:txBody>
                    <a:bodyPr/>
                    <a:lstStyle/>
                    <a:p>
                      <a:pPr algn="ctr" fontAlgn="b"/>
                      <a:r>
                        <a:rPr lang="en-SG" sz="1800" b="0" i="0" u="none" strike="noStrike">
                          <a:solidFill>
                            <a:srgbClr val="000000"/>
                          </a:solidFill>
                          <a:effectLst/>
                          <a:latin typeface="Calibri"/>
                        </a:rPr>
                        <a:t>4,434,862.50</a:t>
                      </a:r>
                    </a:p>
                  </a:txBody>
                  <a:tcPr marL="9525" marR="9525" marT="9525" marB="0" anchor="b">
                    <a:lnL>
                      <a:noFill/>
                    </a:lnL>
                    <a:lnR>
                      <a:noFill/>
                    </a:lnR>
                    <a:lnT>
                      <a:noFill/>
                    </a:lnT>
                    <a:lnB>
                      <a:noFill/>
                    </a:lnB>
                  </a:tcPr>
                </a:tc>
                <a:tc>
                  <a:txBody>
                    <a:bodyPr/>
                    <a:lstStyle/>
                    <a:p>
                      <a:pPr algn="ctr" fontAlgn="b"/>
                      <a:r>
                        <a:rPr lang="en-SG" sz="1800" b="0" i="0" u="none" strike="noStrike">
                          <a:solidFill>
                            <a:srgbClr val="000000"/>
                          </a:solidFill>
                          <a:effectLst/>
                          <a:latin typeface="Calibri"/>
                        </a:rPr>
                        <a:t>8,917,350.00</a:t>
                      </a:r>
                    </a:p>
                  </a:txBody>
                  <a:tcPr marL="9525" marR="9525" marT="9525" marB="0" anchor="b">
                    <a:lnL>
                      <a:noFill/>
                    </a:lnL>
                    <a:lnR>
                      <a:noFill/>
                    </a:lnR>
                    <a:lnT>
                      <a:noFill/>
                    </a:lnT>
                    <a:lnB>
                      <a:noFill/>
                    </a:lnB>
                  </a:tcPr>
                </a:tc>
                <a:tc>
                  <a:txBody>
                    <a:bodyPr/>
                    <a:lstStyle/>
                    <a:p>
                      <a:pPr algn="ctr" fontAlgn="b"/>
                      <a:r>
                        <a:rPr lang="en-SG" sz="1800" b="0" i="0" u="none" strike="noStrike">
                          <a:solidFill>
                            <a:srgbClr val="000000"/>
                          </a:solidFill>
                          <a:effectLst/>
                          <a:latin typeface="Calibri"/>
                        </a:rPr>
                        <a:t>10,622,600.63</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276701">
                <a:tc>
                  <a:txBody>
                    <a:bodyPr/>
                    <a:lstStyle/>
                    <a:p>
                      <a:pPr algn="ctr" fontAlgn="b"/>
                      <a:endParaRPr lang="en-US" sz="1800" b="0" i="0" u="none" strike="noStrike">
                        <a:solidFill>
                          <a:srgbClr val="000000"/>
                        </a:solidFill>
                        <a:effectLst/>
                        <a:latin typeface="Calibri"/>
                      </a:endParaRPr>
                    </a:p>
                  </a:txBody>
                  <a:tcPr marL="12700" marR="12700" marT="1270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endParaRPr lang="en-SG" sz="1800" b="0" i="0" u="none" strike="noStrike" dirty="0">
                        <a:solidFill>
                          <a:srgbClr val="0000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276701">
                <a:tc>
                  <a:txBody>
                    <a:bodyPr/>
                    <a:lstStyle/>
                    <a:p>
                      <a:pPr algn="ctr" fontAlgn="ctr"/>
                      <a:r>
                        <a:rPr lang="en-US" sz="1800" b="1" i="0" u="none" strike="noStrike" dirty="0">
                          <a:solidFill>
                            <a:srgbClr val="000000"/>
                          </a:solidFill>
                          <a:effectLst/>
                          <a:latin typeface="Calibri"/>
                        </a:rPr>
                        <a:t>Risk Group</a:t>
                      </a:r>
                    </a:p>
                  </a:txBody>
                  <a:tcPr marL="12700" marR="12700" marT="1270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SG" sz="1800" b="1" i="0" u="none" strike="noStrike" dirty="0">
                          <a:solidFill>
                            <a:srgbClr val="000000"/>
                          </a:solidFill>
                          <a:effectLst/>
                          <a:latin typeface="Calibri"/>
                        </a:rPr>
                        <a:t>Early </a:t>
                      </a:r>
                      <a:r>
                        <a:rPr lang="en-SG" sz="1800" b="1" i="0" u="none" strike="noStrike" dirty="0" err="1">
                          <a:solidFill>
                            <a:srgbClr val="000000"/>
                          </a:solidFill>
                          <a:effectLst/>
                          <a:latin typeface="Calibri"/>
                        </a:rPr>
                        <a:t>Startup</a:t>
                      </a:r>
                      <a:endParaRPr lang="en-SG" sz="1800" b="1" i="0" u="none" strike="noStrike" dirty="0">
                        <a:solidFill>
                          <a:srgbClr val="0000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SG" sz="1800" b="1" i="0" u="none" strike="noStrike">
                          <a:solidFill>
                            <a:srgbClr val="000000"/>
                          </a:solidFill>
                          <a:effectLst/>
                          <a:latin typeface="Calibri"/>
                        </a:rPr>
                        <a:t>First Stage</a:t>
                      </a:r>
                    </a:p>
                  </a:txBody>
                  <a:tcPr marL="9525" marR="9525" marT="9525" marB="0" anchor="b">
                    <a:lnL>
                      <a:noFill/>
                    </a:lnL>
                    <a:lnR>
                      <a:noFill/>
                    </a:lnR>
                    <a:lnT>
                      <a:noFill/>
                    </a:lnT>
                    <a:lnB>
                      <a:noFill/>
                    </a:lnB>
                  </a:tcPr>
                </a:tc>
                <a:tc>
                  <a:txBody>
                    <a:bodyPr/>
                    <a:lstStyle/>
                    <a:p>
                      <a:pPr algn="ctr" fontAlgn="b"/>
                      <a:r>
                        <a:rPr lang="en-SG" sz="1800" b="1" i="0" u="none" strike="noStrike">
                          <a:solidFill>
                            <a:srgbClr val="000000"/>
                          </a:solidFill>
                          <a:effectLst/>
                          <a:latin typeface="Calibri"/>
                        </a:rPr>
                        <a:t>Second Stage</a:t>
                      </a:r>
                    </a:p>
                  </a:txBody>
                  <a:tcPr marL="9525" marR="9525" marT="9525" marB="0" anchor="b">
                    <a:lnL>
                      <a:noFill/>
                    </a:lnL>
                    <a:lnR>
                      <a:noFill/>
                    </a:lnR>
                    <a:lnT>
                      <a:noFill/>
                    </a:lnT>
                    <a:lnB>
                      <a:noFill/>
                    </a:lnB>
                  </a:tcPr>
                </a:tc>
                <a:tc>
                  <a:txBody>
                    <a:bodyPr/>
                    <a:lstStyle/>
                    <a:p>
                      <a:pPr algn="ctr" fontAlgn="b"/>
                      <a:r>
                        <a:rPr lang="en-SG" sz="1800" b="1" i="0" u="none" strike="noStrike">
                          <a:solidFill>
                            <a:srgbClr val="000000"/>
                          </a:solidFill>
                          <a:effectLst/>
                          <a:latin typeface="Calibri"/>
                        </a:rPr>
                        <a:t>Second Stage</a:t>
                      </a:r>
                    </a:p>
                  </a:txBody>
                  <a:tcPr marL="9525" marR="9525" marT="9525" marB="0" anchor="b">
                    <a:lnL>
                      <a:noFill/>
                    </a:lnL>
                    <a:lnR>
                      <a:noFill/>
                    </a:lnR>
                    <a:lnT>
                      <a:noFill/>
                    </a:lnT>
                    <a:lnB>
                      <a:noFill/>
                    </a:lnB>
                  </a:tcPr>
                </a:tc>
                <a:tc>
                  <a:txBody>
                    <a:bodyPr/>
                    <a:lstStyle/>
                    <a:p>
                      <a:pPr algn="ctr" fontAlgn="b"/>
                      <a:r>
                        <a:rPr lang="en-SG" sz="1800" b="1" i="0" u="none" strike="noStrike">
                          <a:solidFill>
                            <a:srgbClr val="000000"/>
                          </a:solidFill>
                          <a:effectLst/>
                          <a:latin typeface="Calibri"/>
                        </a:rPr>
                        <a:t>Late Startup</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276701">
                <a:tc>
                  <a:txBody>
                    <a:bodyPr/>
                    <a:lstStyle/>
                    <a:p>
                      <a:pPr algn="ctr" fontAlgn="b"/>
                      <a:r>
                        <a:rPr lang="en-US" sz="1800" b="1" i="0" u="none" strike="noStrike">
                          <a:solidFill>
                            <a:srgbClr val="000000"/>
                          </a:solidFill>
                          <a:effectLst/>
                          <a:latin typeface="Calibri"/>
                        </a:rPr>
                        <a:t>Risk Rate</a:t>
                      </a:r>
                    </a:p>
                  </a:txBody>
                  <a:tcPr marL="12700" marR="12700" marT="1270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SG" sz="1800" b="0" i="0" u="none" strike="noStrike" dirty="0">
                          <a:solidFill>
                            <a:srgbClr val="000000"/>
                          </a:solidFill>
                          <a:effectLst/>
                          <a:latin typeface="Calibri"/>
                        </a:rPr>
                        <a:t>50-70%</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SG" sz="1800" b="0" i="0" u="none" strike="noStrike">
                          <a:solidFill>
                            <a:srgbClr val="000000"/>
                          </a:solidFill>
                          <a:effectLst/>
                          <a:latin typeface="Calibri"/>
                        </a:rPr>
                        <a:t>40-60%</a:t>
                      </a:r>
                    </a:p>
                  </a:txBody>
                  <a:tcPr marL="9525" marR="9525" marT="9525" marB="0" anchor="b">
                    <a:lnL>
                      <a:noFill/>
                    </a:lnL>
                    <a:lnR>
                      <a:noFill/>
                    </a:lnR>
                    <a:lnT>
                      <a:noFill/>
                    </a:lnT>
                    <a:lnB>
                      <a:noFill/>
                    </a:lnB>
                  </a:tcPr>
                </a:tc>
                <a:tc>
                  <a:txBody>
                    <a:bodyPr/>
                    <a:lstStyle/>
                    <a:p>
                      <a:pPr algn="ctr" fontAlgn="b"/>
                      <a:r>
                        <a:rPr lang="en-SG" sz="1800" b="0" i="0" u="none" strike="noStrike">
                          <a:solidFill>
                            <a:srgbClr val="000000"/>
                          </a:solidFill>
                          <a:effectLst/>
                          <a:latin typeface="Calibri"/>
                        </a:rPr>
                        <a:t>30-50%</a:t>
                      </a:r>
                    </a:p>
                  </a:txBody>
                  <a:tcPr marL="9525" marR="9525" marT="9525" marB="0" anchor="b">
                    <a:lnL>
                      <a:noFill/>
                    </a:lnL>
                    <a:lnR>
                      <a:noFill/>
                    </a:lnR>
                    <a:lnT>
                      <a:noFill/>
                    </a:lnT>
                    <a:lnB>
                      <a:noFill/>
                    </a:lnB>
                  </a:tcPr>
                </a:tc>
                <a:tc>
                  <a:txBody>
                    <a:bodyPr/>
                    <a:lstStyle/>
                    <a:p>
                      <a:pPr algn="ctr" fontAlgn="b"/>
                      <a:r>
                        <a:rPr lang="en-SG" sz="1800" b="0" i="0" u="none" strike="noStrike">
                          <a:solidFill>
                            <a:srgbClr val="000000"/>
                          </a:solidFill>
                          <a:effectLst/>
                          <a:latin typeface="Calibri"/>
                        </a:rPr>
                        <a:t>30-50%</a:t>
                      </a:r>
                    </a:p>
                  </a:txBody>
                  <a:tcPr marL="9525" marR="9525" marT="9525" marB="0" anchor="b">
                    <a:lnL>
                      <a:noFill/>
                    </a:lnL>
                    <a:lnR>
                      <a:noFill/>
                    </a:lnR>
                    <a:lnT>
                      <a:noFill/>
                    </a:lnT>
                    <a:lnB>
                      <a:noFill/>
                    </a:lnB>
                  </a:tcPr>
                </a:tc>
                <a:tc>
                  <a:txBody>
                    <a:bodyPr/>
                    <a:lstStyle/>
                    <a:p>
                      <a:pPr algn="ctr" fontAlgn="b"/>
                      <a:r>
                        <a:rPr lang="en-SG" sz="1800" b="0" i="0" u="none" strike="noStrike">
                          <a:solidFill>
                            <a:srgbClr val="000000"/>
                          </a:solidFill>
                          <a:effectLst/>
                          <a:latin typeface="Calibri"/>
                        </a:rPr>
                        <a:t>10-35%</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276701">
                <a:tc>
                  <a:txBody>
                    <a:bodyPr/>
                    <a:lstStyle/>
                    <a:p>
                      <a:pPr algn="ctr" fontAlgn="b"/>
                      <a:r>
                        <a:rPr lang="en-US" sz="1800" b="1" i="0" u="none" strike="noStrike">
                          <a:solidFill>
                            <a:srgbClr val="000000"/>
                          </a:solidFill>
                          <a:effectLst/>
                          <a:latin typeface="Calibri"/>
                        </a:rPr>
                        <a:t>Discount Rate</a:t>
                      </a:r>
                    </a:p>
                  </a:txBody>
                  <a:tcPr marL="12700" marR="12700" marT="1270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SG" sz="1800" b="0" i="0" u="none" strike="noStrike" dirty="0">
                          <a:solidFill>
                            <a:srgbClr val="000000"/>
                          </a:solidFill>
                          <a:effectLst/>
                          <a:latin typeface="Calibri"/>
                        </a:rPr>
                        <a:t>65%</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SG" sz="1800" b="0" i="0" u="none" strike="noStrike">
                          <a:solidFill>
                            <a:srgbClr val="000000"/>
                          </a:solidFill>
                          <a:effectLst/>
                          <a:latin typeface="Calibri"/>
                        </a:rPr>
                        <a:t>60%</a:t>
                      </a:r>
                    </a:p>
                  </a:txBody>
                  <a:tcPr marL="9525" marR="9525" marT="9525" marB="0" anchor="b">
                    <a:lnL>
                      <a:noFill/>
                    </a:lnL>
                    <a:lnR>
                      <a:noFill/>
                    </a:lnR>
                    <a:lnT>
                      <a:noFill/>
                    </a:lnT>
                    <a:lnB>
                      <a:noFill/>
                    </a:lnB>
                  </a:tcPr>
                </a:tc>
                <a:tc>
                  <a:txBody>
                    <a:bodyPr/>
                    <a:lstStyle/>
                    <a:p>
                      <a:pPr algn="ctr" fontAlgn="b"/>
                      <a:r>
                        <a:rPr lang="en-SG" sz="1800" b="0" i="0" u="none" strike="noStrike">
                          <a:solidFill>
                            <a:srgbClr val="000000"/>
                          </a:solidFill>
                          <a:effectLst/>
                          <a:latin typeface="Calibri"/>
                        </a:rPr>
                        <a:t>50%</a:t>
                      </a:r>
                    </a:p>
                  </a:txBody>
                  <a:tcPr marL="9525" marR="9525" marT="9525" marB="0" anchor="b">
                    <a:lnL>
                      <a:noFill/>
                    </a:lnL>
                    <a:lnR>
                      <a:noFill/>
                    </a:lnR>
                    <a:lnT>
                      <a:noFill/>
                    </a:lnT>
                    <a:lnB>
                      <a:noFill/>
                    </a:lnB>
                  </a:tcPr>
                </a:tc>
                <a:tc>
                  <a:txBody>
                    <a:bodyPr/>
                    <a:lstStyle/>
                    <a:p>
                      <a:pPr algn="ctr" fontAlgn="b"/>
                      <a:r>
                        <a:rPr lang="en-SG" sz="1800" b="0" i="0" u="none" strike="noStrike">
                          <a:solidFill>
                            <a:srgbClr val="000000"/>
                          </a:solidFill>
                          <a:effectLst/>
                          <a:latin typeface="Calibri"/>
                        </a:rPr>
                        <a:t>45%</a:t>
                      </a:r>
                    </a:p>
                  </a:txBody>
                  <a:tcPr marL="9525" marR="9525" marT="9525" marB="0" anchor="b">
                    <a:lnL>
                      <a:noFill/>
                    </a:lnL>
                    <a:lnR>
                      <a:noFill/>
                    </a:lnR>
                    <a:lnT>
                      <a:noFill/>
                    </a:lnT>
                    <a:lnB>
                      <a:noFill/>
                    </a:lnB>
                  </a:tcPr>
                </a:tc>
                <a:tc>
                  <a:txBody>
                    <a:bodyPr/>
                    <a:lstStyle/>
                    <a:p>
                      <a:pPr algn="ctr" fontAlgn="b"/>
                      <a:r>
                        <a:rPr lang="en-SG" sz="1800" b="0" i="0" u="none" strike="noStrike">
                          <a:solidFill>
                            <a:srgbClr val="000000"/>
                          </a:solidFill>
                          <a:effectLst/>
                          <a:latin typeface="Calibri"/>
                        </a:rPr>
                        <a:t>35%</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276701">
                <a:tc>
                  <a:txBody>
                    <a:bodyPr/>
                    <a:lstStyle/>
                    <a:p>
                      <a:pPr algn="ctr" fontAlgn="b"/>
                      <a:r>
                        <a:rPr lang="en-US" sz="1800" b="1" i="0" u="none" strike="noStrike">
                          <a:solidFill>
                            <a:srgbClr val="000000"/>
                          </a:solidFill>
                          <a:effectLst/>
                          <a:latin typeface="Calibri"/>
                        </a:rPr>
                        <a:t>Discount Factor</a:t>
                      </a:r>
                    </a:p>
                  </a:txBody>
                  <a:tcPr marL="12700" marR="12700" marT="1270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SG" sz="1800" b="0" i="0" u="none" strike="noStrike">
                          <a:solidFill>
                            <a:srgbClr val="000000"/>
                          </a:solidFill>
                          <a:effectLst/>
                          <a:latin typeface="Calibri"/>
                        </a:rPr>
                        <a:t>0.61</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SG" sz="1800" b="0" i="0" u="none" strike="noStrike" dirty="0">
                          <a:solidFill>
                            <a:srgbClr val="000000"/>
                          </a:solidFill>
                          <a:effectLst/>
                          <a:latin typeface="Calibri"/>
                        </a:rPr>
                        <a:t>0.55</a:t>
                      </a:r>
                    </a:p>
                  </a:txBody>
                  <a:tcPr marL="9525" marR="9525" marT="9525" marB="0" anchor="b">
                    <a:lnL>
                      <a:noFill/>
                    </a:lnL>
                    <a:lnR>
                      <a:noFill/>
                    </a:lnR>
                    <a:lnT>
                      <a:noFill/>
                    </a:lnT>
                    <a:lnB>
                      <a:noFill/>
                    </a:lnB>
                  </a:tcPr>
                </a:tc>
                <a:tc>
                  <a:txBody>
                    <a:bodyPr/>
                    <a:lstStyle/>
                    <a:p>
                      <a:pPr algn="ctr" fontAlgn="b"/>
                      <a:r>
                        <a:rPr lang="en-SG" sz="1800" b="0" i="0" u="none" strike="noStrike">
                          <a:solidFill>
                            <a:srgbClr val="000000"/>
                          </a:solidFill>
                          <a:effectLst/>
                          <a:latin typeface="Calibri"/>
                        </a:rPr>
                        <a:t>0.46</a:t>
                      </a:r>
                    </a:p>
                  </a:txBody>
                  <a:tcPr marL="9525" marR="9525" marT="9525" marB="0" anchor="b">
                    <a:lnL>
                      <a:noFill/>
                    </a:lnL>
                    <a:lnR>
                      <a:noFill/>
                    </a:lnR>
                    <a:lnT>
                      <a:noFill/>
                    </a:lnT>
                    <a:lnB>
                      <a:noFill/>
                    </a:lnB>
                  </a:tcPr>
                </a:tc>
                <a:tc>
                  <a:txBody>
                    <a:bodyPr/>
                    <a:lstStyle/>
                    <a:p>
                      <a:pPr algn="ctr" fontAlgn="b"/>
                      <a:r>
                        <a:rPr lang="en-SG" sz="1800" b="0" i="0" u="none" strike="noStrike">
                          <a:solidFill>
                            <a:srgbClr val="000000"/>
                          </a:solidFill>
                          <a:effectLst/>
                          <a:latin typeface="Calibri"/>
                        </a:rPr>
                        <a:t>0.41</a:t>
                      </a:r>
                    </a:p>
                  </a:txBody>
                  <a:tcPr marL="9525" marR="9525" marT="9525" marB="0" anchor="b">
                    <a:lnL>
                      <a:noFill/>
                    </a:lnL>
                    <a:lnR>
                      <a:noFill/>
                    </a:lnR>
                    <a:lnT>
                      <a:noFill/>
                    </a:lnT>
                    <a:lnB>
                      <a:noFill/>
                    </a:lnB>
                  </a:tcPr>
                </a:tc>
                <a:tc>
                  <a:txBody>
                    <a:bodyPr/>
                    <a:lstStyle/>
                    <a:p>
                      <a:pPr algn="ctr" fontAlgn="b"/>
                      <a:r>
                        <a:rPr lang="en-SG" sz="1800" b="0" i="0" u="none" strike="noStrike">
                          <a:solidFill>
                            <a:srgbClr val="000000"/>
                          </a:solidFill>
                          <a:effectLst/>
                          <a:latin typeface="Calibri"/>
                        </a:rPr>
                        <a:t>0.3</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276701">
                <a:tc>
                  <a:txBody>
                    <a:bodyPr/>
                    <a:lstStyle/>
                    <a:p>
                      <a:pPr algn="ctr" fontAlgn="b"/>
                      <a:r>
                        <a:rPr lang="en-US" sz="1800" b="1" i="0" u="none" strike="noStrike" dirty="0">
                          <a:solidFill>
                            <a:srgbClr val="000000"/>
                          </a:solidFill>
                          <a:effectLst/>
                          <a:latin typeface="Calibri"/>
                        </a:rPr>
                        <a:t>Current Value</a:t>
                      </a:r>
                    </a:p>
                  </a:txBody>
                  <a:tcPr marL="12700" marR="12700" marT="1270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SG" sz="1800" b="0" i="0" u="none" strike="noStrike">
                          <a:solidFill>
                            <a:srgbClr val="000000"/>
                          </a:solidFill>
                          <a:effectLst/>
                          <a:latin typeface="Calibri"/>
                        </a:rPr>
                        <a:t>-502,945.00</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SG" sz="1800" b="0" i="0" u="none" strike="noStrike">
                          <a:solidFill>
                            <a:srgbClr val="000000"/>
                          </a:solidFill>
                          <a:effectLst/>
                          <a:latin typeface="Calibri"/>
                        </a:rPr>
                        <a:t>411,441.25</a:t>
                      </a:r>
                    </a:p>
                  </a:txBody>
                  <a:tcPr marL="9525" marR="9525" marT="9525" marB="0" anchor="b">
                    <a:lnL>
                      <a:noFill/>
                    </a:lnL>
                    <a:lnR>
                      <a:noFill/>
                    </a:lnR>
                    <a:lnT>
                      <a:noFill/>
                    </a:lnT>
                    <a:lnB>
                      <a:noFill/>
                    </a:lnB>
                  </a:tcPr>
                </a:tc>
                <a:tc>
                  <a:txBody>
                    <a:bodyPr/>
                    <a:lstStyle/>
                    <a:p>
                      <a:pPr algn="ctr" fontAlgn="b"/>
                      <a:r>
                        <a:rPr lang="en-SG" sz="1800" b="0" i="0" u="none" strike="noStrike">
                          <a:solidFill>
                            <a:srgbClr val="000000"/>
                          </a:solidFill>
                          <a:effectLst/>
                          <a:latin typeface="Calibri"/>
                        </a:rPr>
                        <a:t>2,040,036.75</a:t>
                      </a:r>
                    </a:p>
                  </a:txBody>
                  <a:tcPr marL="9525" marR="9525" marT="9525" marB="0" anchor="b">
                    <a:lnL>
                      <a:noFill/>
                    </a:lnL>
                    <a:lnR>
                      <a:noFill/>
                    </a:lnR>
                    <a:lnT>
                      <a:noFill/>
                    </a:lnT>
                    <a:lnB>
                      <a:noFill/>
                    </a:lnB>
                  </a:tcPr>
                </a:tc>
                <a:tc>
                  <a:txBody>
                    <a:bodyPr/>
                    <a:lstStyle/>
                    <a:p>
                      <a:pPr algn="ctr" fontAlgn="b"/>
                      <a:r>
                        <a:rPr lang="en-SG" sz="1800" b="0" i="0" u="none" strike="noStrike">
                          <a:solidFill>
                            <a:srgbClr val="000000"/>
                          </a:solidFill>
                          <a:effectLst/>
                          <a:latin typeface="Calibri"/>
                        </a:rPr>
                        <a:t>3,656,113.50</a:t>
                      </a:r>
                    </a:p>
                  </a:txBody>
                  <a:tcPr marL="9525" marR="9525" marT="9525" marB="0" anchor="b">
                    <a:lnL>
                      <a:noFill/>
                    </a:lnL>
                    <a:lnR>
                      <a:noFill/>
                    </a:lnR>
                    <a:lnT>
                      <a:noFill/>
                    </a:lnT>
                    <a:lnB>
                      <a:noFill/>
                    </a:lnB>
                  </a:tcPr>
                </a:tc>
                <a:tc>
                  <a:txBody>
                    <a:bodyPr/>
                    <a:lstStyle/>
                    <a:p>
                      <a:pPr algn="ctr" fontAlgn="b"/>
                      <a:r>
                        <a:rPr lang="en-SG" sz="1800" b="0" i="0" u="none" strike="noStrike">
                          <a:solidFill>
                            <a:srgbClr val="000000"/>
                          </a:solidFill>
                          <a:effectLst/>
                          <a:latin typeface="Calibri"/>
                        </a:rPr>
                        <a:t>3,186,780.19</a:t>
                      </a:r>
                    </a:p>
                  </a:txBody>
                  <a:tcPr marL="9525" marR="9525" marT="9525" marB="0" anchor="b">
                    <a:lnL>
                      <a:noFill/>
                    </a:lnL>
                    <a:lnR>
                      <a:noFill/>
                    </a:lnR>
                    <a:lnT>
                      <a:noFill/>
                    </a:lnT>
                    <a:lnB>
                      <a:noFill/>
                    </a:lnB>
                  </a:tcPr>
                </a:tc>
                <a:extLst>
                  <a:ext uri="{0D108BD9-81ED-4DB2-BD59-A6C34878D82A}">
                    <a16:rowId xmlns:a16="http://schemas.microsoft.com/office/drawing/2014/main" val="10008"/>
                  </a:ext>
                </a:extLst>
              </a:tr>
              <a:tr h="276701">
                <a:tc>
                  <a:txBody>
                    <a:bodyPr/>
                    <a:lstStyle/>
                    <a:p>
                      <a:pPr algn="ctr" fontAlgn="b"/>
                      <a:r>
                        <a:rPr lang="en-US" sz="1800" b="1" i="0" u="none" strike="noStrike">
                          <a:solidFill>
                            <a:srgbClr val="000000"/>
                          </a:solidFill>
                          <a:effectLst/>
                          <a:latin typeface="Calibri"/>
                        </a:rPr>
                        <a:t>Perpetuity growth model</a:t>
                      </a:r>
                    </a:p>
                  </a:txBody>
                  <a:tcPr marL="12700" marR="12700" marT="1270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SG" sz="1800" b="0" i="0" u="none" strike="noStrike">
                          <a:solidFill>
                            <a:srgbClr val="000000"/>
                          </a:solidFill>
                          <a:effectLst/>
                          <a:latin typeface="Calibri"/>
                        </a:rPr>
                        <a:t>6%</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9"/>
                  </a:ext>
                </a:extLst>
              </a:tr>
              <a:tr h="276701">
                <a:tc>
                  <a:txBody>
                    <a:bodyPr/>
                    <a:lstStyle/>
                    <a:p>
                      <a:pPr algn="ctr" fontAlgn="b"/>
                      <a:r>
                        <a:rPr lang="en-US" sz="1800" b="1" i="0" u="none" strike="noStrike" dirty="0">
                          <a:solidFill>
                            <a:srgbClr val="000000"/>
                          </a:solidFill>
                          <a:effectLst/>
                          <a:latin typeface="Calibri"/>
                        </a:rPr>
                        <a:t>Discounted continuing value</a:t>
                      </a:r>
                    </a:p>
                  </a:txBody>
                  <a:tcPr marL="12700" marR="12700" marT="1270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SG" sz="1800" b="0" i="0" u="none" strike="noStrike">
                          <a:solidFill>
                            <a:srgbClr val="000000"/>
                          </a:solidFill>
                          <a:effectLst/>
                          <a:latin typeface="Calibri"/>
                        </a:rPr>
                        <a:t>19,419,276.84</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SG" sz="18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10"/>
                  </a:ext>
                </a:extLst>
              </a:tr>
              <a:tr h="276701">
                <a:tc>
                  <a:txBody>
                    <a:bodyPr/>
                    <a:lstStyle/>
                    <a:p>
                      <a:pPr algn="ctr" fontAlgn="b"/>
                      <a:r>
                        <a:rPr lang="en-US" sz="1800" b="1" i="0" u="none" strike="noStrike" dirty="0">
                          <a:solidFill>
                            <a:srgbClr val="000000"/>
                          </a:solidFill>
                          <a:effectLst/>
                          <a:latin typeface="Calibri"/>
                        </a:rPr>
                        <a:t>Equity Value</a:t>
                      </a:r>
                    </a:p>
                  </a:txBody>
                  <a:tcPr marL="12700" marR="12700" marT="1270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SG" sz="1800" b="0" i="0" u="none" strike="noStrike">
                          <a:solidFill>
                            <a:srgbClr val="000000"/>
                          </a:solidFill>
                          <a:effectLst/>
                          <a:latin typeface="Calibri"/>
                        </a:rPr>
                        <a:t>28,210,703.53</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SG" sz="18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11"/>
                  </a:ext>
                </a:extLst>
              </a:tr>
              <a:tr h="276701">
                <a:tc>
                  <a:txBody>
                    <a:bodyPr/>
                    <a:lstStyle/>
                    <a:p>
                      <a:pPr algn="ctr" fontAlgn="b"/>
                      <a:r>
                        <a:rPr lang="en-US" sz="1800" b="1" i="0" u="none" strike="noStrike" dirty="0">
                          <a:solidFill>
                            <a:srgbClr val="000000"/>
                          </a:solidFill>
                          <a:effectLst/>
                          <a:latin typeface="Calibri"/>
                        </a:rPr>
                        <a:t>35% Equity</a:t>
                      </a:r>
                    </a:p>
                  </a:txBody>
                  <a:tcPr marL="12700" marR="12700" marT="1270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SG" sz="1800" b="1" i="0" u="none" strike="noStrike">
                          <a:solidFill>
                            <a:srgbClr val="000000"/>
                          </a:solidFill>
                          <a:effectLst/>
                          <a:latin typeface="Calibri"/>
                        </a:rPr>
                        <a:t>9,873,746.23</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SG" sz="1800" b="0" i="0" u="none" strike="noStrike" dirty="0">
                        <a:solidFill>
                          <a:srgbClr val="000000"/>
                        </a:solidFill>
                        <a:effectLst/>
                        <a:latin typeface="Calibri"/>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SG" sz="1800" b="0" i="0" u="none" strike="noStrike" dirty="0">
                        <a:solidFill>
                          <a:srgbClr val="000000"/>
                        </a:solidFill>
                        <a:effectLst/>
                        <a:latin typeface="Calibri"/>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76701">
                <a:tc>
                  <a:txBody>
                    <a:bodyPr/>
                    <a:lstStyle/>
                    <a:p>
                      <a:pPr algn="ctr" fontAlgn="b"/>
                      <a:r>
                        <a:rPr lang="en-US" sz="2800" b="1" i="0" u="none" strike="noStrike" dirty="0">
                          <a:solidFill>
                            <a:srgbClr val="000000"/>
                          </a:solidFill>
                          <a:effectLst/>
                          <a:latin typeface="Calibri"/>
                        </a:rPr>
                        <a:t>ROI</a:t>
                      </a:r>
                      <a:endParaRPr lang="en-US" sz="2000" b="1" i="0" u="none" strike="noStrike" dirty="0">
                        <a:solidFill>
                          <a:srgbClr val="000000"/>
                        </a:solidFill>
                        <a:effectLst/>
                        <a:latin typeface="Calibri"/>
                      </a:endParaRPr>
                    </a:p>
                  </a:txBody>
                  <a:tcPr marL="12700" marR="12700" marT="1270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SG" sz="2800" b="1" i="0" u="none" strike="noStrike" dirty="0">
                          <a:solidFill>
                            <a:srgbClr val="000000"/>
                          </a:solidFill>
                          <a:effectLst/>
                          <a:latin typeface="Calibri"/>
                        </a:rPr>
                        <a:t>8.87</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SG" sz="1800" b="0" i="0" u="none" strike="noStrike">
                        <a:solidFill>
                          <a:srgbClr val="000000"/>
                        </a:solidFill>
                        <a:effectLst/>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SG" sz="1800" b="0" i="0" u="none" strike="noStrike" dirty="0">
                        <a:solidFill>
                          <a:srgbClr val="000000"/>
                        </a:solidFill>
                        <a:effectLst/>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SG" sz="1800" b="0" i="0" u="none" strike="noStrike" dirty="0">
                        <a:solidFill>
                          <a:srgbClr val="000000"/>
                        </a:solidFill>
                        <a:effectLst/>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SG" sz="1800" b="0" i="0" u="none" strike="noStrike" dirty="0">
                        <a:solidFill>
                          <a:srgbClr val="000000"/>
                        </a:solidFill>
                        <a:effectLst/>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
        <p:nvSpPr>
          <p:cNvPr id="8" name="Content Placeholder 4"/>
          <p:cNvSpPr>
            <a:spLocks noGrp="1"/>
          </p:cNvSpPr>
          <p:nvPr>
            <p:ph idx="1"/>
          </p:nvPr>
        </p:nvSpPr>
        <p:spPr>
          <a:xfrm>
            <a:off x="1710519" y="659813"/>
            <a:ext cx="10481481" cy="1901884"/>
          </a:xfrm>
        </p:spPr>
        <p:txBody>
          <a:bodyPr/>
          <a:lstStyle/>
          <a:p>
            <a:pPr algn="ctr"/>
            <a:r>
              <a:rPr lang="en-SG" dirty="0">
                <a:latin typeface="Arial" panose="020B0604020202020204" pitchFamily="34" charset="0"/>
                <a:cs typeface="Arial" panose="020B0604020202020204" pitchFamily="34" charset="0"/>
              </a:rPr>
              <a:t>USD 1,000,000 for 35% equity</a:t>
            </a:r>
          </a:p>
          <a:p>
            <a:pPr algn="ctr"/>
            <a:r>
              <a:rPr lang="en-US" dirty="0">
                <a:latin typeface="Arial" panose="020B0604020202020204" pitchFamily="34" charset="0"/>
                <a:cs typeface="Arial" panose="020B0604020202020204" pitchFamily="34" charset="0"/>
              </a:rPr>
              <a:t>USD 9,800,000 in 5 years</a:t>
            </a:r>
            <a:endParaRPr lang="en-S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7446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9279971" y="4378260"/>
            <a:ext cx="815176" cy="1262207"/>
          </a:xfrm>
          <a:prstGeom prst="rect">
            <a:avLst/>
          </a:prstGeom>
        </p:spPr>
      </p:pic>
      <p:pic>
        <p:nvPicPr>
          <p:cNvPr id="7" name="Picture 6"/>
          <p:cNvPicPr>
            <a:picLocks noChangeAspect="1"/>
          </p:cNvPicPr>
          <p:nvPr/>
        </p:nvPicPr>
        <p:blipFill>
          <a:blip r:embed="rId3"/>
          <a:stretch>
            <a:fillRect/>
          </a:stretch>
        </p:blipFill>
        <p:spPr>
          <a:xfrm>
            <a:off x="2214219" y="3228811"/>
            <a:ext cx="1771185" cy="955202"/>
          </a:xfrm>
          <a:prstGeom prst="rect">
            <a:avLst/>
          </a:prstGeom>
        </p:spPr>
      </p:pic>
      <p:pic>
        <p:nvPicPr>
          <p:cNvPr id="8" name="Picture 7"/>
          <p:cNvPicPr>
            <a:picLocks noChangeAspect="1"/>
          </p:cNvPicPr>
          <p:nvPr/>
        </p:nvPicPr>
        <p:blipFill rotWithShape="1">
          <a:blip r:embed="rId4"/>
          <a:srcRect l="29808" t="14017" r="27067" b="15616"/>
          <a:stretch/>
        </p:blipFill>
        <p:spPr>
          <a:xfrm>
            <a:off x="2233974" y="4378260"/>
            <a:ext cx="918987" cy="1199599"/>
          </a:xfrm>
          <a:prstGeom prst="rect">
            <a:avLst/>
          </a:prstGeom>
        </p:spPr>
      </p:pic>
      <p:pic>
        <p:nvPicPr>
          <p:cNvPr id="11" name="Picture 10"/>
          <p:cNvPicPr>
            <a:picLocks noChangeAspect="1"/>
          </p:cNvPicPr>
          <p:nvPr/>
        </p:nvPicPr>
        <p:blipFill rotWithShape="1">
          <a:blip r:embed="rId5"/>
          <a:srcRect t="27514" b="30119"/>
          <a:stretch/>
        </p:blipFill>
        <p:spPr>
          <a:xfrm>
            <a:off x="8024842" y="3237046"/>
            <a:ext cx="2070305" cy="877117"/>
          </a:xfrm>
          <a:prstGeom prst="rect">
            <a:avLst/>
          </a:prstGeom>
        </p:spPr>
      </p:pic>
      <p:pic>
        <p:nvPicPr>
          <p:cNvPr id="13" name="Picture 12"/>
          <p:cNvPicPr>
            <a:picLocks noChangeAspect="1"/>
          </p:cNvPicPr>
          <p:nvPr/>
        </p:nvPicPr>
        <p:blipFill rotWithShape="1">
          <a:blip r:embed="rId6"/>
          <a:srcRect l="2834" t="2830" r="3939" b="3022"/>
          <a:stretch/>
        </p:blipFill>
        <p:spPr>
          <a:xfrm>
            <a:off x="6122863" y="1622007"/>
            <a:ext cx="947843" cy="977409"/>
          </a:xfrm>
          <a:prstGeom prst="rect">
            <a:avLst/>
          </a:prstGeom>
        </p:spPr>
      </p:pic>
      <p:pic>
        <p:nvPicPr>
          <p:cNvPr id="16" name="Picture 15"/>
          <p:cNvPicPr>
            <a:picLocks noChangeAspect="1"/>
          </p:cNvPicPr>
          <p:nvPr/>
        </p:nvPicPr>
        <p:blipFill rotWithShape="1">
          <a:blip r:embed="rId7"/>
          <a:srcRect l="14657" r="15131" b="5116"/>
          <a:stretch/>
        </p:blipFill>
        <p:spPr>
          <a:xfrm>
            <a:off x="8337153" y="1631980"/>
            <a:ext cx="1757994" cy="1058229"/>
          </a:xfrm>
          <a:prstGeom prst="rect">
            <a:avLst/>
          </a:prstGeom>
        </p:spPr>
      </p:pic>
      <p:pic>
        <p:nvPicPr>
          <p:cNvPr id="1028" name="Picture 4" descr="Image result for astar logo"/>
          <p:cNvPicPr>
            <a:picLocks noChangeAspect="1" noChangeArrowheads="1"/>
          </p:cNvPicPr>
          <p:nvPr/>
        </p:nvPicPr>
        <p:blipFill rotWithShape="1">
          <a:blip r:embed="rId8">
            <a:extLst>
              <a:ext uri="{28A0092B-C50C-407E-A947-70E740481C1C}">
                <a14:useLocalDpi xmlns:a14="http://schemas.microsoft.com/office/drawing/2010/main" val="0"/>
              </a:ext>
            </a:extLst>
          </a:blip>
          <a:srcRect t="11790" b="20164"/>
          <a:stretch/>
        </p:blipFill>
        <p:spPr bwMode="auto">
          <a:xfrm>
            <a:off x="2214219" y="1622007"/>
            <a:ext cx="2952750" cy="146479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548785" y="2609389"/>
            <a:ext cx="6096000" cy="1938992"/>
          </a:xfrm>
          <a:prstGeom prst="rect">
            <a:avLst/>
          </a:prstGeom>
        </p:spPr>
        <p:txBody>
          <a:bodyPr>
            <a:spAutoFit/>
          </a:bodyPr>
          <a:lstStyle/>
          <a:p>
            <a:pPr algn="ctr"/>
            <a:r>
              <a:rPr lang="en-US" sz="4000" b="1" dirty="0">
                <a:latin typeface="Arial" panose="020B0604020202020204" pitchFamily="34" charset="0"/>
                <a:cs typeface="Arial" panose="020B0604020202020204" pitchFamily="34" charset="0"/>
              </a:rPr>
              <a:t>Thank you</a:t>
            </a:r>
          </a:p>
          <a:p>
            <a:pPr algn="ctr"/>
            <a:endParaRPr lang="en-US" sz="4000" b="1" dirty="0">
              <a:latin typeface="Arial" panose="020B0604020202020204" pitchFamily="34" charset="0"/>
              <a:cs typeface="Arial" panose="020B0604020202020204" pitchFamily="34" charset="0"/>
            </a:endParaRPr>
          </a:p>
          <a:p>
            <a:pPr algn="ctr"/>
            <a:r>
              <a:rPr lang="en-US" sz="4000" b="1" dirty="0">
                <a:latin typeface="Arial" panose="020B0604020202020204" pitchFamily="34" charset="0"/>
                <a:cs typeface="Arial" panose="020B0604020202020204" pitchFamily="34" charset="0"/>
              </a:rPr>
              <a:t>Q&amp;A</a:t>
            </a:r>
            <a:endParaRPr lang="en-SG"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7985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 Market size</a:t>
            </a:r>
          </a:p>
        </p:txBody>
      </p:sp>
      <p:sp>
        <p:nvSpPr>
          <p:cNvPr id="5" name="TextBox 4"/>
          <p:cNvSpPr txBox="1"/>
          <p:nvPr/>
        </p:nvSpPr>
        <p:spPr>
          <a:xfrm>
            <a:off x="1190100" y="1312586"/>
            <a:ext cx="6449201" cy="5170646"/>
          </a:xfrm>
          <a:prstGeom prst="rect">
            <a:avLst/>
          </a:prstGeom>
          <a:noFill/>
        </p:spPr>
        <p:txBody>
          <a:bodyPr wrap="none" rtlCol="0">
            <a:spAutoFit/>
          </a:bodyPr>
          <a:lstStyle/>
          <a:p>
            <a:r>
              <a:rPr lang="en-SG" sz="2400" b="1" dirty="0">
                <a:latin typeface="Arial" panose="020B0604020202020204" pitchFamily="34" charset="0"/>
                <a:cs typeface="Arial" panose="020B0604020202020204" pitchFamily="34" charset="0"/>
              </a:rPr>
              <a:t>Bottom up approach</a:t>
            </a:r>
          </a:p>
          <a:p>
            <a:endParaRPr lang="en-SG" dirty="0">
              <a:latin typeface="Arial" panose="020B0604020202020204" pitchFamily="34" charset="0"/>
              <a:cs typeface="Arial" panose="020B0604020202020204" pitchFamily="34" charset="0"/>
            </a:endParaRPr>
          </a:p>
          <a:p>
            <a:r>
              <a:rPr lang="en-SG" dirty="0">
                <a:latin typeface="Arial" panose="020B0604020202020204" pitchFamily="34" charset="0"/>
                <a:cs typeface="Arial" panose="020B0604020202020204" pitchFamily="34" charset="0"/>
              </a:rPr>
              <a:t>Total china population 1.3 billion</a:t>
            </a:r>
          </a:p>
          <a:p>
            <a:endParaRPr lang="en-SG" dirty="0">
              <a:latin typeface="Arial" panose="020B0604020202020204" pitchFamily="34" charset="0"/>
              <a:cs typeface="Arial" panose="020B0604020202020204" pitchFamily="34" charset="0"/>
            </a:endParaRPr>
          </a:p>
          <a:p>
            <a:r>
              <a:rPr lang="en-SG" dirty="0">
                <a:latin typeface="Arial" panose="020B0604020202020204" pitchFamily="34" charset="0"/>
                <a:cs typeface="Arial" panose="020B0604020202020204" pitchFamily="34" charset="0"/>
              </a:rPr>
              <a:t>% Demographics of women (25-54 years old) (313Million)</a:t>
            </a:r>
          </a:p>
          <a:p>
            <a:endParaRPr lang="en-SG" dirty="0">
              <a:latin typeface="Arial" panose="020B0604020202020204" pitchFamily="34" charset="0"/>
              <a:cs typeface="Arial" panose="020B0604020202020204" pitchFamily="34" charset="0"/>
            </a:endParaRPr>
          </a:p>
          <a:p>
            <a:r>
              <a:rPr lang="en-SG" dirty="0">
                <a:latin typeface="Arial" panose="020B0604020202020204" pitchFamily="34" charset="0"/>
                <a:cs typeface="Arial" panose="020B0604020202020204" pitchFamily="34" charset="0"/>
              </a:rPr>
              <a:t>% use them(30%)</a:t>
            </a:r>
          </a:p>
          <a:p>
            <a:endParaRPr lang="en-SG" dirty="0">
              <a:latin typeface="Arial" panose="020B0604020202020204" pitchFamily="34" charset="0"/>
              <a:cs typeface="Arial" panose="020B0604020202020204" pitchFamily="34" charset="0"/>
            </a:endParaRPr>
          </a:p>
          <a:p>
            <a:r>
              <a:rPr lang="en-SG" dirty="0">
                <a:latin typeface="Arial" panose="020B0604020202020204" pitchFamily="34" charset="0"/>
                <a:cs typeface="Arial" panose="020B0604020202020204" pitchFamily="34" charset="0"/>
              </a:rPr>
              <a:t>% middle class women who can afford these (20%)</a:t>
            </a:r>
          </a:p>
          <a:p>
            <a:endParaRPr lang="en-SG" dirty="0">
              <a:latin typeface="Arial" panose="020B0604020202020204" pitchFamily="34" charset="0"/>
              <a:cs typeface="Arial" panose="020B0604020202020204" pitchFamily="34" charset="0"/>
            </a:endParaRPr>
          </a:p>
          <a:p>
            <a:r>
              <a:rPr lang="en-SG" dirty="0">
                <a:latin typeface="Arial" panose="020B0604020202020204" pitchFamily="34" charset="0"/>
                <a:cs typeface="Arial" panose="020B0604020202020204" pitchFamily="34" charset="0"/>
              </a:rPr>
              <a:t>How much they spend annually on skin lighteners ~$200USD</a:t>
            </a:r>
          </a:p>
          <a:p>
            <a:endParaRPr lang="en-SG" dirty="0">
              <a:latin typeface="Arial" panose="020B0604020202020204" pitchFamily="34" charset="0"/>
              <a:cs typeface="Arial" panose="020B0604020202020204" pitchFamily="34" charset="0"/>
            </a:endParaRPr>
          </a:p>
          <a:p>
            <a:r>
              <a:rPr lang="en-SG" dirty="0">
                <a:latin typeface="Arial" panose="020B0604020202020204" pitchFamily="34" charset="0"/>
                <a:cs typeface="Arial" panose="020B0604020202020204" pitchFamily="34" charset="0"/>
              </a:rPr>
              <a:t>Total skin light market $3.79B</a:t>
            </a:r>
          </a:p>
          <a:p>
            <a:endParaRPr lang="en-SG" dirty="0"/>
          </a:p>
          <a:p>
            <a:endParaRPr lang="en-SG" dirty="0"/>
          </a:p>
          <a:p>
            <a:endParaRPr lang="en-SG" dirty="0"/>
          </a:p>
          <a:p>
            <a:endParaRPr lang="en-SG" dirty="0"/>
          </a:p>
          <a:p>
            <a:endParaRPr lang="en-SG" dirty="0"/>
          </a:p>
        </p:txBody>
      </p:sp>
      <p:sp>
        <p:nvSpPr>
          <p:cNvPr id="6" name="TextBox 5"/>
          <p:cNvSpPr txBox="1"/>
          <p:nvPr/>
        </p:nvSpPr>
        <p:spPr>
          <a:xfrm>
            <a:off x="7454806" y="1312586"/>
            <a:ext cx="4737194" cy="2954655"/>
          </a:xfrm>
          <a:prstGeom prst="rect">
            <a:avLst/>
          </a:prstGeom>
          <a:noFill/>
        </p:spPr>
        <p:txBody>
          <a:bodyPr wrap="none" rtlCol="0">
            <a:spAutoFit/>
          </a:bodyPr>
          <a:lstStyle/>
          <a:p>
            <a:r>
              <a:rPr lang="en-SG" sz="2400" b="1" dirty="0">
                <a:latin typeface="Arial" panose="020B0604020202020204" pitchFamily="34" charset="0"/>
                <a:cs typeface="Arial" panose="020B0604020202020204" pitchFamily="34" charset="0"/>
              </a:rPr>
              <a:t>Top down approach</a:t>
            </a:r>
          </a:p>
          <a:p>
            <a:endParaRPr lang="en-SG" dirty="0">
              <a:latin typeface="Arial" panose="020B0604020202020204" pitchFamily="34" charset="0"/>
              <a:cs typeface="Arial" panose="020B0604020202020204" pitchFamily="34" charset="0"/>
            </a:endParaRPr>
          </a:p>
          <a:p>
            <a:r>
              <a:rPr lang="en-SG" dirty="0">
                <a:latin typeface="Arial" panose="020B0604020202020204" pitchFamily="34" charset="0"/>
                <a:cs typeface="Arial" panose="020B0604020202020204" pitchFamily="34" charset="0"/>
              </a:rPr>
              <a:t>How much skin lighteners global market size</a:t>
            </a:r>
          </a:p>
          <a:p>
            <a:endParaRPr lang="en-SG" dirty="0">
              <a:latin typeface="Arial" panose="020B0604020202020204" pitchFamily="34" charset="0"/>
              <a:cs typeface="Arial" panose="020B0604020202020204" pitchFamily="34" charset="0"/>
            </a:endParaRPr>
          </a:p>
          <a:p>
            <a:r>
              <a:rPr lang="en-SG" dirty="0">
                <a:latin typeface="Arial" panose="020B0604020202020204" pitchFamily="34" charset="0"/>
                <a:cs typeface="Arial" panose="020B0604020202020204" pitchFamily="34" charset="0"/>
              </a:rPr>
              <a:t>China skin lighteners market size</a:t>
            </a:r>
          </a:p>
          <a:p>
            <a:endParaRPr lang="en-SG" dirty="0">
              <a:latin typeface="Arial" panose="020B0604020202020204" pitchFamily="34" charset="0"/>
              <a:cs typeface="Arial" panose="020B0604020202020204" pitchFamily="34" charset="0"/>
            </a:endParaRPr>
          </a:p>
          <a:p>
            <a:r>
              <a:rPr lang="en-SG" dirty="0">
                <a:latin typeface="Arial" panose="020B0604020202020204" pitchFamily="34" charset="0"/>
                <a:cs typeface="Arial" panose="020B0604020202020204" pitchFamily="34" charset="0"/>
              </a:rPr>
              <a:t>$23B * 57% (Asia Pacific)</a:t>
            </a:r>
          </a:p>
          <a:p>
            <a:endParaRPr lang="en-SG" dirty="0">
              <a:latin typeface="Arial" panose="020B0604020202020204" pitchFamily="34" charset="0"/>
              <a:cs typeface="Arial" panose="020B0604020202020204" pitchFamily="34" charset="0"/>
            </a:endParaRPr>
          </a:p>
          <a:p>
            <a:r>
              <a:rPr lang="en-SG" dirty="0">
                <a:latin typeface="Arial" panose="020B0604020202020204" pitchFamily="34" charset="0"/>
                <a:cs typeface="Arial" panose="020B0604020202020204" pitchFamily="34" charset="0"/>
              </a:rPr>
              <a:t>$5.61B * 70% = $3.9B</a:t>
            </a:r>
          </a:p>
          <a:p>
            <a:endParaRPr lang="en-SG" dirty="0"/>
          </a:p>
        </p:txBody>
      </p:sp>
      <p:pic>
        <p:nvPicPr>
          <p:cNvPr id="7" name="Picture 2" descr="Image result for skin lightener cagr"/>
          <p:cNvPicPr>
            <a:picLocks noChangeAspect="1" noChangeArrowheads="1"/>
          </p:cNvPicPr>
          <p:nvPr/>
        </p:nvPicPr>
        <p:blipFill rotWithShape="1">
          <a:blip r:embed="rId2">
            <a:extLst>
              <a:ext uri="{28A0092B-C50C-407E-A947-70E740481C1C}">
                <a14:useLocalDpi xmlns:a14="http://schemas.microsoft.com/office/drawing/2010/main" val="0"/>
              </a:ext>
            </a:extLst>
          </a:blip>
          <a:srcRect t="32978" r="44926" b="4101"/>
          <a:stretch/>
        </p:blipFill>
        <p:spPr bwMode="auto">
          <a:xfrm>
            <a:off x="7639300" y="4443350"/>
            <a:ext cx="2069021" cy="177470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skin lightener cagr"/>
          <p:cNvPicPr>
            <a:picLocks noChangeAspect="1" noChangeArrowheads="1"/>
          </p:cNvPicPr>
          <p:nvPr/>
        </p:nvPicPr>
        <p:blipFill rotWithShape="1">
          <a:blip r:embed="rId2">
            <a:extLst>
              <a:ext uri="{28A0092B-C50C-407E-A947-70E740481C1C}">
                <a14:useLocalDpi xmlns:a14="http://schemas.microsoft.com/office/drawing/2010/main" val="0"/>
              </a:ext>
            </a:extLst>
          </a:blip>
          <a:srcRect l="9360" t="95601" r="8919"/>
          <a:stretch/>
        </p:blipFill>
        <p:spPr bwMode="auto">
          <a:xfrm>
            <a:off x="7639300" y="6214298"/>
            <a:ext cx="2069021" cy="12297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6731" t="26886" r="42316" b="44431"/>
          <a:stretch/>
        </p:blipFill>
        <p:spPr bwMode="auto">
          <a:xfrm>
            <a:off x="9708321" y="4443350"/>
            <a:ext cx="2213528" cy="1893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3396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57701" y="1384919"/>
            <a:ext cx="10018713" cy="3124201"/>
          </a:xfrm>
        </p:spPr>
        <p:txBody>
          <a:bodyPr/>
          <a:lstStyle/>
          <a:p>
            <a:r>
              <a:rPr lang="en-SG" dirty="0">
                <a:latin typeface="Arial" panose="020B0604020202020204" pitchFamily="34" charset="0"/>
                <a:cs typeface="Arial" panose="020B0604020202020204" pitchFamily="34" charset="0"/>
              </a:rPr>
              <a:t>Mintel China Consumer Trends 2016 Report</a:t>
            </a:r>
          </a:p>
          <a:p>
            <a:endParaRPr lang="en-SG" dirty="0">
              <a:latin typeface="Arial" panose="020B0604020202020204" pitchFamily="34" charset="0"/>
              <a:cs typeface="Arial" panose="020B0604020202020204" pitchFamily="34" charset="0"/>
            </a:endParaRPr>
          </a:p>
          <a:p>
            <a:r>
              <a:rPr lang="en-SG" dirty="0">
                <a:latin typeface="Arial" panose="020B0604020202020204" pitchFamily="34" charset="0"/>
                <a:cs typeface="Arial" panose="020B0604020202020204" pitchFamily="34" charset="0"/>
              </a:rPr>
              <a:t>Increasing mobile penetration, customers are</a:t>
            </a:r>
          </a:p>
          <a:p>
            <a:pPr lvl="1"/>
            <a:r>
              <a:rPr lang="en-SG" sz="1800" dirty="0">
                <a:latin typeface="Arial" panose="020B0604020202020204" pitchFamily="34" charset="0"/>
                <a:cs typeface="Arial" panose="020B0604020202020204" pitchFamily="34" charset="0"/>
              </a:rPr>
              <a:t>Spending more time online</a:t>
            </a:r>
          </a:p>
          <a:p>
            <a:pPr lvl="1"/>
            <a:r>
              <a:rPr lang="en-SG" sz="1800" dirty="0">
                <a:latin typeface="Arial" panose="020B0604020202020204" pitchFamily="34" charset="0"/>
                <a:cs typeface="Arial" panose="020B0604020202020204" pitchFamily="34" charset="0"/>
              </a:rPr>
              <a:t>Paying for more web-based services</a:t>
            </a:r>
          </a:p>
          <a:p>
            <a:pPr marL="365760" lvl="1" indent="0">
              <a:buNone/>
            </a:pPr>
            <a:endParaRPr lang="en-SG" dirty="0"/>
          </a:p>
        </p:txBody>
      </p:sp>
      <p:sp>
        <p:nvSpPr>
          <p:cNvPr id="4" name="Rectangle 3"/>
          <p:cNvSpPr/>
          <p:nvPr/>
        </p:nvSpPr>
        <p:spPr>
          <a:xfrm>
            <a:off x="1812792" y="4073022"/>
            <a:ext cx="3110899" cy="1631216"/>
          </a:xfrm>
          <a:prstGeom prst="rect">
            <a:avLst/>
          </a:prstGeom>
        </p:spPr>
        <p:txBody>
          <a:bodyPr wrap="square">
            <a:spAutoFit/>
          </a:bodyPr>
          <a:lstStyle/>
          <a:p>
            <a:r>
              <a:rPr lang="en-SG" sz="2000" i="1" dirty="0">
                <a:solidFill>
                  <a:schemeClr val="tx1">
                    <a:lumMod val="50000"/>
                    <a:lumOff val="50000"/>
                  </a:schemeClr>
                </a:solidFill>
                <a:latin typeface="Arial" panose="020B0604020202020204" pitchFamily="34" charset="0"/>
                <a:cs typeface="Arial" panose="020B0604020202020204" pitchFamily="34" charset="0"/>
              </a:rPr>
              <a:t>“74% of Chinese</a:t>
            </a:r>
          </a:p>
          <a:p>
            <a:r>
              <a:rPr lang="en-SG" sz="2000" i="1" dirty="0">
                <a:solidFill>
                  <a:schemeClr val="tx1">
                    <a:lumMod val="50000"/>
                    <a:lumOff val="50000"/>
                  </a:schemeClr>
                </a:solidFill>
                <a:latin typeface="Arial" panose="020B0604020202020204" pitchFamily="34" charset="0"/>
                <a:cs typeface="Arial" panose="020B0604020202020204" pitchFamily="34" charset="0"/>
              </a:rPr>
              <a:t>consumers find interactive activities held by brands encourage them to purchase.”</a:t>
            </a:r>
          </a:p>
        </p:txBody>
      </p:sp>
      <p:sp>
        <p:nvSpPr>
          <p:cNvPr id="5" name="Rectangle 4"/>
          <p:cNvSpPr/>
          <p:nvPr/>
        </p:nvSpPr>
        <p:spPr>
          <a:xfrm>
            <a:off x="5307793" y="4073022"/>
            <a:ext cx="3245363" cy="1631216"/>
          </a:xfrm>
          <a:prstGeom prst="rect">
            <a:avLst/>
          </a:prstGeom>
        </p:spPr>
        <p:txBody>
          <a:bodyPr wrap="square">
            <a:spAutoFit/>
          </a:bodyPr>
          <a:lstStyle/>
          <a:p>
            <a:r>
              <a:rPr lang="en-SG" sz="2000" i="1" dirty="0">
                <a:solidFill>
                  <a:schemeClr val="tx1">
                    <a:lumMod val="50000"/>
                    <a:lumOff val="50000"/>
                  </a:schemeClr>
                </a:solidFill>
                <a:latin typeface="Arial" panose="020B0604020202020204" pitchFamily="34" charset="0"/>
                <a:cs typeface="Arial" panose="020B0604020202020204" pitchFamily="34" charset="0"/>
              </a:rPr>
              <a:t>“60% of Chinese consumers have made a purchase by clicking on an ad on social and media networks</a:t>
            </a:r>
            <a:r>
              <a:rPr lang="en-SG" sz="2000" i="1" dirty="0">
                <a:solidFill>
                  <a:schemeClr val="tx1">
                    <a:lumMod val="50000"/>
                    <a:lumOff val="50000"/>
                  </a:schemeClr>
                </a:solidFill>
              </a:rPr>
              <a:t>”</a:t>
            </a:r>
          </a:p>
        </p:txBody>
      </p:sp>
      <p:sp>
        <p:nvSpPr>
          <p:cNvPr id="6"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 Marketing</a:t>
            </a:r>
          </a:p>
        </p:txBody>
      </p:sp>
      <p:pic>
        <p:nvPicPr>
          <p:cNvPr id="8" name="Picture 7" descr="temt2.png"/>
          <p:cNvPicPr>
            <a:picLocks noChangeAspect="1"/>
          </p:cNvPicPr>
          <p:nvPr/>
        </p:nvPicPr>
        <p:blipFill>
          <a:blip r:embed="rId2" cstate="print"/>
          <a:stretch>
            <a:fillRect/>
          </a:stretch>
        </p:blipFill>
        <p:spPr>
          <a:xfrm>
            <a:off x="10845075" y="6384945"/>
            <a:ext cx="1346925" cy="473055"/>
          </a:xfrm>
          <a:prstGeom prst="rect">
            <a:avLst/>
          </a:prstGeom>
        </p:spPr>
      </p:pic>
    </p:spTree>
    <p:extLst>
      <p:ext uri="{BB962C8B-B14F-4D97-AF65-F5344CB8AC3E}">
        <p14:creationId xmlns:p14="http://schemas.microsoft.com/office/powerpoint/2010/main" val="3830554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49235" y="2016067"/>
            <a:ext cx="10004936" cy="830997"/>
          </a:xfrm>
          <a:prstGeom prst="rect">
            <a:avLst/>
          </a:prstGeom>
          <a:noFill/>
        </p:spPr>
        <p:txBody>
          <a:bodyPr wrap="square" rtlCol="0">
            <a:spAutoFit/>
          </a:bodyPr>
          <a:lstStyle/>
          <a:p>
            <a:pPr marL="742950" lvl="1" indent="-285750">
              <a:buFont typeface="Arial"/>
              <a:buChar char="•"/>
            </a:pPr>
            <a:endParaRPr lang="en-US" sz="2400" dirty="0"/>
          </a:p>
          <a:p>
            <a:pPr marL="285750" indent="-285750">
              <a:buFont typeface="Arial"/>
              <a:buChar char="•"/>
            </a:pPr>
            <a:endParaRPr lang="en-US" sz="2400" dirty="0"/>
          </a:p>
        </p:txBody>
      </p:sp>
      <p:pic>
        <p:nvPicPr>
          <p:cNvPr id="8" name="Picture 7"/>
          <p:cNvPicPr>
            <a:picLocks noChangeAspect="1"/>
          </p:cNvPicPr>
          <p:nvPr/>
        </p:nvPicPr>
        <p:blipFill rotWithShape="1">
          <a:blip r:embed="rId2"/>
          <a:srcRect l="10714" t="35337" r="31309" b="31107"/>
          <a:stretch/>
        </p:blipFill>
        <p:spPr>
          <a:xfrm>
            <a:off x="1407886" y="1882019"/>
            <a:ext cx="10079602" cy="3279987"/>
          </a:xfrm>
          <a:prstGeom prst="rect">
            <a:avLst/>
          </a:prstGeom>
        </p:spPr>
      </p:pic>
      <p:pic>
        <p:nvPicPr>
          <p:cNvPr id="10" name="Picture 9"/>
          <p:cNvPicPr>
            <a:picLocks noChangeAspect="1"/>
          </p:cNvPicPr>
          <p:nvPr/>
        </p:nvPicPr>
        <p:blipFill rotWithShape="1">
          <a:blip r:embed="rId2"/>
          <a:srcRect l="10714" t="79049" r="31309" b="10973"/>
          <a:stretch/>
        </p:blipFill>
        <p:spPr>
          <a:xfrm>
            <a:off x="1407886" y="4512401"/>
            <a:ext cx="10079602" cy="975360"/>
          </a:xfrm>
          <a:prstGeom prst="rect">
            <a:avLst/>
          </a:prstGeom>
        </p:spPr>
      </p:pic>
      <p:sp>
        <p:nvSpPr>
          <p:cNvPr id="11" name="Rectangle 10"/>
          <p:cNvSpPr/>
          <p:nvPr/>
        </p:nvSpPr>
        <p:spPr>
          <a:xfrm>
            <a:off x="3562350" y="4576695"/>
            <a:ext cx="476250" cy="17628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SG"/>
          </a:p>
        </p:txBody>
      </p:sp>
      <p:sp>
        <p:nvSpPr>
          <p:cNvPr id="13" name="Rectangle 12"/>
          <p:cNvSpPr/>
          <p:nvPr/>
        </p:nvSpPr>
        <p:spPr>
          <a:xfrm>
            <a:off x="4636293" y="4576695"/>
            <a:ext cx="476250" cy="17628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SG"/>
          </a:p>
        </p:txBody>
      </p:sp>
      <p:sp>
        <p:nvSpPr>
          <p:cNvPr id="14" name="Rectangle 13"/>
          <p:cNvSpPr/>
          <p:nvPr/>
        </p:nvSpPr>
        <p:spPr>
          <a:xfrm>
            <a:off x="5716814" y="4576695"/>
            <a:ext cx="476250" cy="17628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SG"/>
          </a:p>
        </p:txBody>
      </p:sp>
      <p:sp>
        <p:nvSpPr>
          <p:cNvPr id="15" name="Rectangle 14"/>
          <p:cNvSpPr/>
          <p:nvPr/>
        </p:nvSpPr>
        <p:spPr>
          <a:xfrm>
            <a:off x="8411822" y="4576695"/>
            <a:ext cx="476250" cy="17628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SG"/>
          </a:p>
        </p:txBody>
      </p:sp>
      <p:sp>
        <p:nvSpPr>
          <p:cNvPr id="16" name="Rectangle 15"/>
          <p:cNvSpPr/>
          <p:nvPr/>
        </p:nvSpPr>
        <p:spPr>
          <a:xfrm>
            <a:off x="9497671" y="4576695"/>
            <a:ext cx="476250" cy="17628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SG"/>
          </a:p>
        </p:txBody>
      </p:sp>
      <p:sp>
        <p:nvSpPr>
          <p:cNvPr id="17" name="Rectangle 16"/>
          <p:cNvSpPr/>
          <p:nvPr/>
        </p:nvSpPr>
        <p:spPr>
          <a:xfrm>
            <a:off x="10583520" y="4576695"/>
            <a:ext cx="476250" cy="17628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SG"/>
          </a:p>
        </p:txBody>
      </p:sp>
      <p:sp>
        <p:nvSpPr>
          <p:cNvPr id="12" name="TextBox 11"/>
          <p:cNvSpPr txBox="1"/>
          <p:nvPr/>
        </p:nvSpPr>
        <p:spPr>
          <a:xfrm rot="16200000">
            <a:off x="2043394" y="3892407"/>
            <a:ext cx="637611" cy="338554"/>
          </a:xfrm>
          <a:prstGeom prst="rect">
            <a:avLst/>
          </a:prstGeom>
          <a:solidFill>
            <a:schemeClr val="bg1"/>
          </a:solidFill>
        </p:spPr>
        <p:txBody>
          <a:bodyPr wrap="square" rtlCol="0">
            <a:spAutoFit/>
          </a:bodyPr>
          <a:lstStyle/>
          <a:p>
            <a:r>
              <a:rPr lang="en-SG" sz="1600" b="1" dirty="0"/>
              <a:t>MITF</a:t>
            </a:r>
          </a:p>
        </p:txBody>
      </p:sp>
      <p:sp>
        <p:nvSpPr>
          <p:cNvPr id="19" name="TextBox 18"/>
          <p:cNvSpPr txBox="1"/>
          <p:nvPr/>
        </p:nvSpPr>
        <p:spPr>
          <a:xfrm rot="16200000">
            <a:off x="6910670" y="3920982"/>
            <a:ext cx="637611" cy="338554"/>
          </a:xfrm>
          <a:prstGeom prst="rect">
            <a:avLst/>
          </a:prstGeom>
          <a:solidFill>
            <a:schemeClr val="bg1"/>
          </a:solidFill>
        </p:spPr>
        <p:txBody>
          <a:bodyPr wrap="square" rtlCol="0">
            <a:spAutoFit/>
          </a:bodyPr>
          <a:lstStyle/>
          <a:p>
            <a:r>
              <a:rPr lang="en-SG" sz="1600" b="1" dirty="0"/>
              <a:t>MITF</a:t>
            </a:r>
          </a:p>
        </p:txBody>
      </p:sp>
      <p:sp>
        <p:nvSpPr>
          <p:cNvPr id="18"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 Pre-clinical trial data</a:t>
            </a:r>
          </a:p>
        </p:txBody>
      </p:sp>
    </p:spTree>
    <p:extLst>
      <p:ext uri="{BB962C8B-B14F-4D97-AF65-F5344CB8AC3E}">
        <p14:creationId xmlns:p14="http://schemas.microsoft.com/office/powerpoint/2010/main" val="176265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 Pre-clinical trial data</a:t>
            </a:r>
          </a:p>
        </p:txBody>
      </p:sp>
      <p:pic>
        <p:nvPicPr>
          <p:cNvPr id="15" name="Picture 14"/>
          <p:cNvPicPr>
            <a:picLocks noChangeAspect="1"/>
          </p:cNvPicPr>
          <p:nvPr/>
        </p:nvPicPr>
        <p:blipFill rotWithShape="1">
          <a:blip r:embed="rId2"/>
          <a:srcRect l="10119" t="58054" r="41190" b="8551"/>
          <a:stretch/>
        </p:blipFill>
        <p:spPr>
          <a:xfrm>
            <a:off x="2798623" y="4065169"/>
            <a:ext cx="6538686" cy="2663371"/>
          </a:xfrm>
          <a:prstGeom prst="rect">
            <a:avLst/>
          </a:prstGeom>
        </p:spPr>
      </p:pic>
      <p:pic>
        <p:nvPicPr>
          <p:cNvPr id="16" name="Picture 15"/>
          <p:cNvPicPr>
            <a:picLocks noChangeAspect="1"/>
          </p:cNvPicPr>
          <p:nvPr/>
        </p:nvPicPr>
        <p:blipFill rotWithShape="1">
          <a:blip r:embed="rId2"/>
          <a:srcRect l="24071" t="62880" r="70286" b="34828"/>
          <a:stretch/>
        </p:blipFill>
        <p:spPr>
          <a:xfrm>
            <a:off x="4349838" y="4434840"/>
            <a:ext cx="757456" cy="182880"/>
          </a:xfrm>
          <a:prstGeom prst="rect">
            <a:avLst/>
          </a:prstGeom>
        </p:spPr>
      </p:pic>
      <p:pic>
        <p:nvPicPr>
          <p:cNvPr id="17" name="Picture 16"/>
          <p:cNvPicPr>
            <a:picLocks noChangeAspect="1"/>
          </p:cNvPicPr>
          <p:nvPr/>
        </p:nvPicPr>
        <p:blipFill rotWithShape="1">
          <a:blip r:embed="rId2"/>
          <a:srcRect l="24232" t="62880" r="70340" b="35019"/>
          <a:stretch/>
        </p:blipFill>
        <p:spPr>
          <a:xfrm>
            <a:off x="7947660" y="5768340"/>
            <a:ext cx="728600" cy="167640"/>
          </a:xfrm>
          <a:prstGeom prst="rect">
            <a:avLst/>
          </a:prstGeom>
        </p:spPr>
      </p:pic>
      <p:pic>
        <p:nvPicPr>
          <p:cNvPr id="18" name="Picture 17"/>
          <p:cNvPicPr>
            <a:picLocks noChangeAspect="1"/>
          </p:cNvPicPr>
          <p:nvPr/>
        </p:nvPicPr>
        <p:blipFill rotWithShape="1">
          <a:blip r:embed="rId2"/>
          <a:srcRect l="24071" t="62880" r="70286" b="34828"/>
          <a:stretch/>
        </p:blipFill>
        <p:spPr>
          <a:xfrm>
            <a:off x="7699337" y="5768340"/>
            <a:ext cx="757456" cy="182880"/>
          </a:xfrm>
          <a:prstGeom prst="rect">
            <a:avLst/>
          </a:prstGeom>
        </p:spPr>
      </p:pic>
      <p:pic>
        <p:nvPicPr>
          <p:cNvPr id="19" name="Picture 18"/>
          <p:cNvPicPr>
            <a:picLocks noChangeAspect="1"/>
          </p:cNvPicPr>
          <p:nvPr/>
        </p:nvPicPr>
        <p:blipFill rotWithShape="1">
          <a:blip r:embed="rId2"/>
          <a:srcRect l="10119" t="17762" r="41428" b="41794"/>
          <a:stretch/>
        </p:blipFill>
        <p:spPr>
          <a:xfrm>
            <a:off x="2798623" y="996647"/>
            <a:ext cx="6538686" cy="3068522"/>
          </a:xfrm>
          <a:prstGeom prst="rect">
            <a:avLst/>
          </a:prstGeom>
        </p:spPr>
      </p:pic>
      <p:sp>
        <p:nvSpPr>
          <p:cNvPr id="20" name="Rectangle 19"/>
          <p:cNvSpPr/>
          <p:nvPr/>
        </p:nvSpPr>
        <p:spPr>
          <a:xfrm>
            <a:off x="3571963" y="2867025"/>
            <a:ext cx="777875" cy="212725"/>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SG"/>
          </a:p>
        </p:txBody>
      </p:sp>
      <p:sp>
        <p:nvSpPr>
          <p:cNvPr id="21" name="TextBox 20"/>
          <p:cNvSpPr txBox="1"/>
          <p:nvPr/>
        </p:nvSpPr>
        <p:spPr>
          <a:xfrm>
            <a:off x="3460839" y="2832100"/>
            <a:ext cx="984250" cy="276999"/>
          </a:xfrm>
          <a:prstGeom prst="rect">
            <a:avLst/>
          </a:prstGeom>
          <a:noFill/>
        </p:spPr>
        <p:txBody>
          <a:bodyPr wrap="square" rtlCol="0">
            <a:spAutoFit/>
          </a:bodyPr>
          <a:lstStyle/>
          <a:p>
            <a:r>
              <a:rPr lang="en-SG" sz="1200" b="1" dirty="0"/>
              <a:t>MITF-siRNA</a:t>
            </a:r>
          </a:p>
        </p:txBody>
      </p:sp>
    </p:spTree>
    <p:extLst>
      <p:ext uri="{BB962C8B-B14F-4D97-AF65-F5344CB8AC3E}">
        <p14:creationId xmlns:p14="http://schemas.microsoft.com/office/powerpoint/2010/main" val="2263219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49235" y="1072638"/>
            <a:ext cx="10004936" cy="5632311"/>
          </a:xfrm>
          <a:prstGeom prst="rect">
            <a:avLst/>
          </a:prstGeom>
          <a:noFill/>
        </p:spPr>
        <p:txBody>
          <a:bodyPr wrap="square" rtlCol="0">
            <a:spAutoFit/>
          </a:bodyPr>
          <a:lstStyle/>
          <a:p>
            <a:pPr marL="742950" lvl="1" indent="-285750">
              <a:buFont typeface="Arial"/>
              <a:buChar char="•"/>
            </a:pPr>
            <a:r>
              <a:rPr lang="en-US" sz="2400" dirty="0">
                <a:latin typeface="Arial" panose="020B0604020202020204" pitchFamily="34" charset="0"/>
                <a:cs typeface="Arial" panose="020B0604020202020204" pitchFamily="34" charset="0"/>
              </a:rPr>
              <a:t>Current problem: It is hard for machine vision to differentiate between moles, freckles, and blemishes.</a:t>
            </a:r>
          </a:p>
          <a:p>
            <a:pPr marL="742950" lvl="1" indent="-285750">
              <a:buFont typeface="Arial"/>
              <a:buChar char="•"/>
            </a:pPr>
            <a:endParaRPr lang="en-US" sz="2400" dirty="0">
              <a:latin typeface="Arial" panose="020B0604020202020204" pitchFamily="34" charset="0"/>
              <a:cs typeface="Arial" panose="020B0604020202020204" pitchFamily="34" charset="0"/>
            </a:endParaRPr>
          </a:p>
          <a:p>
            <a:pPr marL="742950" lvl="1" indent="-285750">
              <a:buFont typeface="Arial"/>
              <a:buChar char="•"/>
            </a:pPr>
            <a:r>
              <a:rPr lang="en-US" sz="2400" dirty="0">
                <a:latin typeface="Arial" panose="020B0604020202020204" pitchFamily="34" charset="0"/>
                <a:cs typeface="Arial" panose="020B0604020202020204" pitchFamily="34" charset="0"/>
              </a:rPr>
              <a:t>Solution: Perform deep neural network machine learning (same as </a:t>
            </a:r>
            <a:r>
              <a:rPr lang="en-US" sz="2400" dirty="0" err="1">
                <a:latin typeface="Arial" panose="020B0604020202020204" pitchFamily="34" charset="0"/>
                <a:cs typeface="Arial" panose="020B0604020202020204" pitchFamily="34" charset="0"/>
              </a:rPr>
              <a:t>AlphaGo</a:t>
            </a:r>
            <a:r>
              <a:rPr lang="en-US" sz="2400" dirty="0">
                <a:latin typeface="Arial" panose="020B0604020202020204" pitchFamily="34" charset="0"/>
                <a:cs typeface="Arial" panose="020B0604020202020204" pitchFamily="34" charset="0"/>
              </a:rPr>
              <a:t>) to be able to segment the areas of a face</a:t>
            </a:r>
          </a:p>
          <a:p>
            <a:pPr marL="742950" lvl="1" indent="-285750">
              <a:buFont typeface="Arial"/>
              <a:buChar char="•"/>
            </a:pPr>
            <a:endParaRPr lang="en-US" sz="2400" dirty="0">
              <a:latin typeface="Arial" panose="020B0604020202020204" pitchFamily="34" charset="0"/>
              <a:cs typeface="Arial" panose="020B0604020202020204" pitchFamily="34" charset="0"/>
            </a:endParaRPr>
          </a:p>
          <a:p>
            <a:pPr marL="742950" lvl="1" indent="-285750">
              <a:buFont typeface="Arial"/>
              <a:buChar char="•"/>
            </a:pPr>
            <a:r>
              <a:rPr lang="en-US" sz="2400" dirty="0">
                <a:latin typeface="Arial" panose="020B0604020202020204" pitchFamily="34" charset="0"/>
                <a:cs typeface="Arial" panose="020B0604020202020204" pitchFamily="34" charset="0"/>
              </a:rPr>
              <a:t>Dataset used: 15042 women from different Beijing and Shanghai</a:t>
            </a:r>
          </a:p>
          <a:p>
            <a:pPr marL="1200150" lvl="2" indent="-285750">
              <a:buFont typeface="Arial"/>
              <a:buChar char="•"/>
            </a:pPr>
            <a:r>
              <a:rPr lang="en-US" sz="2400" dirty="0">
                <a:latin typeface="Arial" panose="020B0604020202020204" pitchFamily="34" charset="0"/>
                <a:cs typeface="Arial" panose="020B0604020202020204" pitchFamily="34" charset="0"/>
              </a:rPr>
              <a:t>13838 faces collected privately (training set)</a:t>
            </a:r>
          </a:p>
          <a:p>
            <a:pPr marL="1200150" lvl="2" indent="-285750">
              <a:buFont typeface="Arial"/>
              <a:buChar char="•"/>
            </a:pPr>
            <a:r>
              <a:rPr lang="en-US" sz="2400" dirty="0">
                <a:latin typeface="Arial" panose="020B0604020202020204" pitchFamily="34" charset="0"/>
                <a:cs typeface="Arial" panose="020B0604020202020204" pitchFamily="34" charset="0"/>
              </a:rPr>
              <a:t>1204 faces provided by </a:t>
            </a:r>
            <a:r>
              <a:rPr lang="en-US" sz="2400" dirty="0" err="1">
                <a:latin typeface="Arial" panose="020B0604020202020204" pitchFamily="34" charset="0"/>
                <a:cs typeface="Arial" panose="020B0604020202020204" pitchFamily="34" charset="0"/>
              </a:rPr>
              <a:t>Meitu</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Xiuxiu</a:t>
            </a:r>
            <a:r>
              <a:rPr lang="en-US" sz="2400" dirty="0">
                <a:latin typeface="Arial" panose="020B0604020202020204" pitchFamily="34" charset="0"/>
                <a:cs typeface="Arial" panose="020B0604020202020204" pitchFamily="34" charset="0"/>
              </a:rPr>
              <a:t> (validation set)</a:t>
            </a:r>
          </a:p>
          <a:p>
            <a:pPr marL="1200150" lvl="2" indent="-285750">
              <a:buFont typeface="Arial"/>
              <a:buChar char="•"/>
            </a:pPr>
            <a:endParaRPr lang="en-US" sz="2400" dirty="0">
              <a:latin typeface="Arial" panose="020B0604020202020204" pitchFamily="34" charset="0"/>
              <a:cs typeface="Arial" panose="020B0604020202020204" pitchFamily="34" charset="0"/>
            </a:endParaRPr>
          </a:p>
          <a:p>
            <a:pPr marL="742950" lvl="1" indent="-285750">
              <a:buFont typeface="Arial"/>
              <a:buChar char="•"/>
            </a:pPr>
            <a:r>
              <a:rPr lang="en-US" sz="2400" dirty="0">
                <a:latin typeface="Arial" panose="020B0604020202020204" pitchFamily="34" charset="0"/>
                <a:cs typeface="Arial" panose="020B0604020202020204" pitchFamily="34" charset="0"/>
              </a:rPr>
              <a:t>Results: </a:t>
            </a:r>
          </a:p>
          <a:p>
            <a:pPr marL="1200150" lvl="2" indent="-285750">
              <a:buFont typeface="Arial"/>
              <a:buChar char="•"/>
            </a:pPr>
            <a:r>
              <a:rPr lang="en-US" sz="2400" dirty="0">
                <a:latin typeface="Arial" panose="020B0604020202020204" pitchFamily="34" charset="0"/>
                <a:cs typeface="Arial" panose="020B0604020202020204" pitchFamily="34" charset="0"/>
              </a:rPr>
              <a:t>98% accuracy in segmenting the face according to freckles and skin tone</a:t>
            </a:r>
          </a:p>
          <a:p>
            <a:pPr marL="1200150" lvl="2" indent="-285750">
              <a:buFont typeface="Arial"/>
              <a:buChar char="•"/>
            </a:pPr>
            <a:r>
              <a:rPr lang="en-US" sz="2400" dirty="0">
                <a:latin typeface="Arial" panose="020B0604020202020204" pitchFamily="34" charset="0"/>
                <a:cs typeface="Arial" panose="020B0604020202020204" pitchFamily="34" charset="0"/>
              </a:rPr>
              <a:t>95% accuracy in providing optimal regiment for face based on segmentation and tone request</a:t>
            </a:r>
          </a:p>
        </p:txBody>
      </p:sp>
      <p:sp>
        <p:nvSpPr>
          <p:cNvPr id="6"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 App machine learning</a:t>
            </a:r>
          </a:p>
        </p:txBody>
      </p:sp>
    </p:spTree>
    <p:extLst>
      <p:ext uri="{BB962C8B-B14F-4D97-AF65-F5344CB8AC3E}">
        <p14:creationId xmlns:p14="http://schemas.microsoft.com/office/powerpoint/2010/main" val="623731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49235" y="1306554"/>
            <a:ext cx="10004936" cy="5416868"/>
          </a:xfrm>
          <a:prstGeom prst="rect">
            <a:avLst/>
          </a:prstGeom>
          <a:noFill/>
        </p:spPr>
        <p:txBody>
          <a:bodyPr wrap="square" rtlCol="0">
            <a:spAutoFit/>
          </a:bodyPr>
          <a:lstStyle/>
          <a:p>
            <a:pPr marL="285750" indent="-285750">
              <a:buFont typeface="Arial"/>
              <a:buChar char="•"/>
            </a:pPr>
            <a:r>
              <a:rPr lang="en-US" dirty="0">
                <a:latin typeface="Arial" panose="020B0604020202020204" pitchFamily="34" charset="0"/>
                <a:cs typeface="Arial" panose="020B0604020202020204" pitchFamily="34" charset="0"/>
              </a:rPr>
              <a:t>Collaborated with Dr Tan </a:t>
            </a:r>
            <a:r>
              <a:rPr lang="en-US" dirty="0" err="1">
                <a:latin typeface="Arial" panose="020B0604020202020204" pitchFamily="34" charset="0"/>
                <a:cs typeface="Arial" panose="020B0604020202020204" pitchFamily="34" charset="0"/>
              </a:rPr>
              <a:t>Suat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Hoon</a:t>
            </a:r>
            <a:r>
              <a:rPr lang="en-US" dirty="0">
                <a:latin typeface="Arial" panose="020B0604020202020204" pitchFamily="34" charset="0"/>
                <a:cs typeface="Arial" panose="020B0604020202020204" pitchFamily="34" charset="0"/>
              </a:rPr>
              <a:t> to test the effects of Lumina</a:t>
            </a:r>
          </a:p>
          <a:p>
            <a:pPr marL="285750" indent="-285750">
              <a:buFont typeface="Arial"/>
              <a:buChar char="•"/>
            </a:pPr>
            <a:endParaRPr lang="en-US" dirty="0">
              <a:latin typeface="Arial" panose="020B0604020202020204" pitchFamily="34" charset="0"/>
              <a:cs typeface="Arial" panose="020B0604020202020204" pitchFamily="34" charset="0"/>
            </a:endParaRPr>
          </a:p>
          <a:p>
            <a:pPr marL="285750" indent="-285750">
              <a:buFont typeface="Arial"/>
              <a:buChar char="•"/>
            </a:pPr>
            <a:r>
              <a:rPr lang="en-US" dirty="0">
                <a:latin typeface="Arial" panose="020B0604020202020204" pitchFamily="34" charset="0"/>
                <a:cs typeface="Arial" panose="020B0604020202020204" pitchFamily="34" charset="0"/>
              </a:rPr>
              <a:t>150 women were recommended the regiment based on the app, and were followed for one month</a:t>
            </a:r>
          </a:p>
          <a:p>
            <a:pPr marL="742950" lvl="1" indent="-285750">
              <a:buFont typeface="Arial"/>
              <a:buChar char="•"/>
            </a:pPr>
            <a:r>
              <a:rPr lang="en-US" dirty="0">
                <a:latin typeface="Arial" panose="020B0604020202020204" pitchFamily="34" charset="0"/>
                <a:cs typeface="Arial" panose="020B0604020202020204" pitchFamily="34" charset="0"/>
              </a:rPr>
              <a:t>Age range: 25-50</a:t>
            </a:r>
          </a:p>
          <a:p>
            <a:pPr marL="742950" lvl="1" indent="-285750">
              <a:buFont typeface="Arial"/>
              <a:buChar char="•"/>
            </a:pPr>
            <a:r>
              <a:rPr lang="en-US" dirty="0">
                <a:latin typeface="Arial" panose="020B0604020202020204" pitchFamily="34" charset="0"/>
                <a:cs typeface="Arial" panose="020B0604020202020204" pitchFamily="34" charset="0"/>
              </a:rPr>
              <a:t>Healthy</a:t>
            </a:r>
          </a:p>
          <a:p>
            <a:pPr marL="742950" lvl="1" indent="-285750">
              <a:buFont typeface="Arial"/>
              <a:buChar char="•"/>
            </a:pPr>
            <a:r>
              <a:rPr lang="en-US" dirty="0">
                <a:latin typeface="Arial" panose="020B0604020202020204" pitchFamily="34" charset="0"/>
                <a:cs typeface="Arial" panose="020B0604020202020204" pitchFamily="34" charset="0"/>
              </a:rPr>
              <a:t>Pre-screened for melanoma incidences</a:t>
            </a:r>
          </a:p>
          <a:p>
            <a:pPr marL="742950" lvl="1" indent="-285750">
              <a:buFont typeface="Arial"/>
              <a:buChar char="•"/>
            </a:pPr>
            <a:r>
              <a:rPr lang="en-US" dirty="0">
                <a:latin typeface="Arial" panose="020B0604020202020204" pitchFamily="34" charset="0"/>
                <a:cs typeface="Arial" panose="020B0604020202020204" pitchFamily="34" charset="0"/>
              </a:rPr>
              <a:t>78 women had freckles covering &gt;15% of face</a:t>
            </a:r>
          </a:p>
          <a:p>
            <a:pPr marL="742950" lvl="1" indent="-285750">
              <a:buFont typeface="Arial"/>
              <a:buChar char="•"/>
            </a:pPr>
            <a:r>
              <a:rPr lang="en-US" dirty="0">
                <a:latin typeface="Arial" panose="020B0604020202020204" pitchFamily="34" charset="0"/>
                <a:cs typeface="Arial" panose="020B0604020202020204" pitchFamily="34" charset="0"/>
              </a:rPr>
              <a:t>30 women had age blotches</a:t>
            </a:r>
          </a:p>
          <a:p>
            <a:pPr marL="285750" indent="-285750">
              <a:buFont typeface="Arial"/>
              <a:buChar char="•"/>
            </a:pPr>
            <a:endParaRPr lang="en-US" dirty="0">
              <a:latin typeface="Arial" panose="020B0604020202020204" pitchFamily="34" charset="0"/>
              <a:cs typeface="Arial" panose="020B0604020202020204" pitchFamily="34" charset="0"/>
            </a:endParaRPr>
          </a:p>
          <a:p>
            <a:pPr marL="285750" indent="-285750">
              <a:buFont typeface="Arial"/>
              <a:buChar char="•"/>
            </a:pPr>
            <a:r>
              <a:rPr lang="en-US" dirty="0">
                <a:latin typeface="Arial" panose="020B0604020202020204" pitchFamily="34" charset="0"/>
                <a:cs typeface="Arial" panose="020B0604020202020204" pitchFamily="34" charset="0"/>
              </a:rPr>
              <a:t>Desired skin tone achieved in 96.66% of the women after treatment</a:t>
            </a:r>
          </a:p>
          <a:p>
            <a:pPr marL="285750" indent="-285750">
              <a:buFont typeface="Arial"/>
              <a:buChar char="•"/>
            </a:pPr>
            <a:endParaRPr lang="en-US" dirty="0">
              <a:latin typeface="Arial" panose="020B0604020202020204" pitchFamily="34" charset="0"/>
              <a:cs typeface="Arial" panose="020B0604020202020204" pitchFamily="34" charset="0"/>
            </a:endParaRPr>
          </a:p>
          <a:p>
            <a:pPr marL="285750" indent="-285750">
              <a:buFont typeface="Arial"/>
              <a:buChar char="•"/>
            </a:pPr>
            <a:r>
              <a:rPr lang="en-US" dirty="0">
                <a:latin typeface="Arial" panose="020B0604020202020204" pitchFamily="34" charset="0"/>
                <a:cs typeface="Arial" panose="020B0604020202020204" pitchFamily="34" charset="0"/>
              </a:rPr>
              <a:t>siRNA level required in cell study correlated well with amount used for humans</a:t>
            </a:r>
          </a:p>
          <a:p>
            <a:pPr marL="285750" indent="-285750">
              <a:buFont typeface="Arial"/>
              <a:buChar char="•"/>
            </a:pPr>
            <a:endParaRPr lang="en-US" dirty="0">
              <a:latin typeface="Arial" panose="020B0604020202020204" pitchFamily="34" charset="0"/>
              <a:cs typeface="Arial" panose="020B0604020202020204" pitchFamily="34" charset="0"/>
            </a:endParaRPr>
          </a:p>
          <a:p>
            <a:pPr marL="285750" indent="-285750">
              <a:buFont typeface="Arial"/>
              <a:buChar char="•"/>
            </a:pPr>
            <a:r>
              <a:rPr lang="en-US" dirty="0">
                <a:latin typeface="Arial" panose="020B0604020202020204" pitchFamily="34" charset="0"/>
                <a:cs typeface="Arial" panose="020B0604020202020204" pitchFamily="34" charset="0"/>
              </a:rPr>
              <a:t>Superb recommendation by app</a:t>
            </a:r>
          </a:p>
          <a:p>
            <a:pPr marL="285750" indent="-285750">
              <a:buFont typeface="Arial"/>
              <a:buChar char="•"/>
            </a:pPr>
            <a:endParaRPr lang="en-US" dirty="0">
              <a:latin typeface="Arial" panose="020B0604020202020204" pitchFamily="34" charset="0"/>
              <a:cs typeface="Arial" panose="020B0604020202020204" pitchFamily="34" charset="0"/>
            </a:endParaRPr>
          </a:p>
          <a:p>
            <a:pPr marL="285750" indent="-285750">
              <a:buFont typeface="Arial"/>
              <a:buChar char="•"/>
            </a:pPr>
            <a:r>
              <a:rPr lang="en-US" dirty="0">
                <a:latin typeface="Arial" panose="020B0604020202020204" pitchFamily="34" charset="0"/>
                <a:cs typeface="Arial" panose="020B0604020202020204" pitchFamily="34" charset="0"/>
              </a:rPr>
              <a:t>3.33% required one more month and dosage adjustment for freckles to completely disappear</a:t>
            </a:r>
          </a:p>
          <a:p>
            <a:pPr marL="742950" lvl="1" indent="-285750">
              <a:buFont typeface="Arial"/>
              <a:buChar char="•"/>
            </a:pPr>
            <a:endParaRPr lang="en-US" sz="2000" dirty="0"/>
          </a:p>
          <a:p>
            <a:pPr marL="285750" indent="-285750">
              <a:buFont typeface="Arial"/>
              <a:buChar char="•"/>
            </a:pPr>
            <a:endParaRPr lang="en-US" sz="2000" dirty="0"/>
          </a:p>
        </p:txBody>
      </p:sp>
      <p:sp>
        <p:nvSpPr>
          <p:cNvPr id="5"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 Clinical trial data</a:t>
            </a:r>
          </a:p>
        </p:txBody>
      </p:sp>
    </p:spTree>
    <p:extLst>
      <p:ext uri="{BB962C8B-B14F-4D97-AF65-F5344CB8AC3E}">
        <p14:creationId xmlns:p14="http://schemas.microsoft.com/office/powerpoint/2010/main" val="20642905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8" name="Picture 4" descr="http://www.biomics.com/en/images/201202.JPG"/>
          <p:cNvPicPr>
            <a:picLocks noChangeAspect="1" noChangeArrowheads="1"/>
          </p:cNvPicPr>
          <p:nvPr/>
        </p:nvPicPr>
        <p:blipFill rotWithShape="1">
          <a:blip r:embed="rId2">
            <a:extLst>
              <a:ext uri="{28A0092B-C50C-407E-A947-70E740481C1C}">
                <a14:useLocalDpi xmlns:a14="http://schemas.microsoft.com/office/drawing/2010/main" val="0"/>
              </a:ext>
            </a:extLst>
          </a:blip>
          <a:srcRect l="4923" t="14937" r="50142" b="23292"/>
          <a:stretch/>
        </p:blipFill>
        <p:spPr bwMode="auto">
          <a:xfrm>
            <a:off x="4278248" y="1375228"/>
            <a:ext cx="4760686" cy="233567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biomics.com/en/images/201201.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1" t="6840" r="6621" b="68553"/>
          <a:stretch/>
        </p:blipFill>
        <p:spPr bwMode="auto">
          <a:xfrm>
            <a:off x="1760020" y="4005942"/>
            <a:ext cx="9797142" cy="2423887"/>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 Clinical trial data</a:t>
            </a:r>
          </a:p>
        </p:txBody>
      </p:sp>
    </p:spTree>
    <p:extLst>
      <p:ext uri="{BB962C8B-B14F-4D97-AF65-F5344CB8AC3E}">
        <p14:creationId xmlns:p14="http://schemas.microsoft.com/office/powerpoint/2010/main" val="1043196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160056002"/>
              </p:ext>
            </p:extLst>
          </p:nvPr>
        </p:nvGraphicFramePr>
        <p:xfrm>
          <a:off x="2082799" y="2800350"/>
          <a:ext cx="3375025" cy="2095500"/>
        </p:xfrm>
        <a:graphic>
          <a:graphicData uri="http://schemas.openxmlformats.org/drawingml/2006/table">
            <a:tbl>
              <a:tblPr>
                <a:tableStyleId>{9D7B26C5-4107-4FEC-AEDC-1716B250A1EF}</a:tableStyleId>
              </a:tblPr>
              <a:tblGrid>
                <a:gridCol w="1537630">
                  <a:extLst>
                    <a:ext uri="{9D8B030D-6E8A-4147-A177-3AD203B41FA5}">
                      <a16:colId xmlns:a16="http://schemas.microsoft.com/office/drawing/2014/main" val="20000"/>
                    </a:ext>
                  </a:extLst>
                </a:gridCol>
                <a:gridCol w="1174381">
                  <a:extLst>
                    <a:ext uri="{9D8B030D-6E8A-4147-A177-3AD203B41FA5}">
                      <a16:colId xmlns:a16="http://schemas.microsoft.com/office/drawing/2014/main" val="20001"/>
                    </a:ext>
                  </a:extLst>
                </a:gridCol>
                <a:gridCol w="663014">
                  <a:extLst>
                    <a:ext uri="{9D8B030D-6E8A-4147-A177-3AD203B41FA5}">
                      <a16:colId xmlns:a16="http://schemas.microsoft.com/office/drawing/2014/main" val="20002"/>
                    </a:ext>
                  </a:extLst>
                </a:gridCol>
              </a:tblGrid>
              <a:tr h="209550">
                <a:tc>
                  <a:txBody>
                    <a:bodyPr/>
                    <a:lstStyle/>
                    <a:p>
                      <a:pPr algn="ctr" fontAlgn="b"/>
                      <a:r>
                        <a:rPr lang="en-SG" sz="1100" u="none" strike="noStrike" dirty="0">
                          <a:effectLst/>
                        </a:rPr>
                        <a:t> </a:t>
                      </a:r>
                      <a:endParaRPr lang="en-SG" sz="1100" b="0" i="0" u="none" strike="noStrike" dirty="0">
                        <a:solidFill>
                          <a:srgbClr val="000000"/>
                        </a:solidFill>
                        <a:effectLst/>
                        <a:latin typeface="Calibri"/>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SG" sz="1100" u="none" strike="noStrike">
                          <a:effectLst/>
                        </a:rPr>
                        <a:t> </a:t>
                      </a:r>
                      <a:endParaRPr lang="en-SG" sz="1100" b="0" i="0" u="none" strike="noStrike">
                        <a:solidFill>
                          <a:srgbClr val="000000"/>
                        </a:solidFill>
                        <a:effectLst/>
                        <a:latin typeface="Calibri"/>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SG" sz="1100" u="none" strike="noStrike">
                          <a:effectLst/>
                        </a:rPr>
                        <a:t>USD</a:t>
                      </a:r>
                      <a:endParaRPr lang="en-SG" sz="1100" b="0" i="0" u="none" strike="noStrike">
                        <a:solidFill>
                          <a:srgbClr val="000000"/>
                        </a:solidFill>
                        <a:effectLst/>
                        <a:latin typeface="Calibri"/>
                      </a:endParaRP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09550">
                <a:tc rowSpan="5">
                  <a:txBody>
                    <a:bodyPr/>
                    <a:lstStyle/>
                    <a:p>
                      <a:pPr algn="ctr" fontAlgn="ctr"/>
                      <a:r>
                        <a:rPr lang="en-SG" sz="1100" u="none" strike="noStrike" dirty="0" err="1">
                          <a:effectLst/>
                        </a:rPr>
                        <a:t>Manuacturing</a:t>
                      </a:r>
                      <a:r>
                        <a:rPr lang="en-SG" sz="1100" u="none" strike="noStrike" dirty="0">
                          <a:effectLst/>
                        </a:rPr>
                        <a:t> Cost</a:t>
                      </a:r>
                      <a:endParaRPr lang="en-SG" sz="1100" b="0" i="0" u="none" strike="noStrike" dirty="0">
                        <a:solidFill>
                          <a:srgbClr val="000000"/>
                        </a:solidFill>
                        <a:effectLst/>
                        <a:latin typeface="Calibri"/>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u="none" strike="noStrike" dirty="0">
                          <a:effectLst/>
                        </a:rPr>
                        <a:t>siRNA</a:t>
                      </a:r>
                      <a:endParaRPr lang="en-SG"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u="none" strike="noStrike" dirty="0">
                          <a:effectLst/>
                        </a:rPr>
                        <a:t>1</a:t>
                      </a:r>
                      <a:endParaRPr lang="en-SG"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09550">
                <a:tc vMerge="1">
                  <a:txBody>
                    <a:bodyPr/>
                    <a:lstStyle/>
                    <a:p>
                      <a:endParaRPr lang="en-SG"/>
                    </a:p>
                  </a:txBody>
                  <a:tcPr/>
                </a:tc>
                <a:tc>
                  <a:txBody>
                    <a:bodyPr/>
                    <a:lstStyle/>
                    <a:p>
                      <a:pPr algn="ctr" fontAlgn="ctr"/>
                      <a:r>
                        <a:rPr lang="en-SG" sz="1100" u="none" strike="noStrike" dirty="0">
                          <a:effectLst/>
                        </a:rPr>
                        <a:t>Hydrogel base</a:t>
                      </a:r>
                      <a:endParaRPr lang="en-SG"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u="none" strike="noStrike">
                          <a:effectLst/>
                        </a:rPr>
                        <a:t>10</a:t>
                      </a:r>
                      <a:endParaRPr lang="en-SG" sz="11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09550">
                <a:tc vMerge="1">
                  <a:txBody>
                    <a:bodyPr/>
                    <a:lstStyle/>
                    <a:p>
                      <a:endParaRPr lang="en-SG"/>
                    </a:p>
                  </a:txBody>
                  <a:tcPr/>
                </a:tc>
                <a:tc>
                  <a:txBody>
                    <a:bodyPr/>
                    <a:lstStyle/>
                    <a:p>
                      <a:pPr algn="ctr" fontAlgn="ctr"/>
                      <a:r>
                        <a:rPr lang="en-SG" sz="1100" u="none" strike="noStrike" dirty="0">
                          <a:effectLst/>
                        </a:rPr>
                        <a:t>Mixing</a:t>
                      </a:r>
                      <a:endParaRPr lang="en-SG"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u="none" strike="noStrike">
                          <a:effectLst/>
                        </a:rPr>
                        <a:t>3</a:t>
                      </a:r>
                      <a:endParaRPr lang="en-SG" sz="11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09550">
                <a:tc vMerge="1">
                  <a:txBody>
                    <a:bodyPr/>
                    <a:lstStyle/>
                    <a:p>
                      <a:endParaRPr lang="en-SG"/>
                    </a:p>
                  </a:txBody>
                  <a:tcPr/>
                </a:tc>
                <a:tc>
                  <a:txBody>
                    <a:bodyPr/>
                    <a:lstStyle/>
                    <a:p>
                      <a:pPr algn="ctr" fontAlgn="ctr"/>
                      <a:r>
                        <a:rPr lang="en-SG" sz="1100" u="none" strike="noStrike" dirty="0">
                          <a:effectLst/>
                        </a:rPr>
                        <a:t>applicator</a:t>
                      </a:r>
                      <a:endParaRPr lang="en-SG"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u="none" strike="noStrike">
                          <a:effectLst/>
                        </a:rPr>
                        <a:t>0.5</a:t>
                      </a:r>
                      <a:endParaRPr lang="en-SG" sz="11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09550">
                <a:tc vMerge="1">
                  <a:txBody>
                    <a:bodyPr/>
                    <a:lstStyle/>
                    <a:p>
                      <a:endParaRPr lang="en-SG"/>
                    </a:p>
                  </a:txBody>
                  <a:tcPr/>
                </a:tc>
                <a:tc>
                  <a:txBody>
                    <a:bodyPr/>
                    <a:lstStyle/>
                    <a:p>
                      <a:pPr algn="ctr" fontAlgn="ctr"/>
                      <a:r>
                        <a:rPr lang="en-SG" sz="1100" u="none" strike="noStrike" dirty="0">
                          <a:effectLst/>
                        </a:rPr>
                        <a:t>Packaging</a:t>
                      </a:r>
                      <a:endParaRPr lang="en-SG"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u="none" strike="noStrike">
                          <a:effectLst/>
                        </a:rPr>
                        <a:t>1</a:t>
                      </a:r>
                      <a:endParaRPr lang="en-SG" sz="11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09550">
                <a:tc>
                  <a:txBody>
                    <a:bodyPr/>
                    <a:lstStyle/>
                    <a:p>
                      <a:pPr algn="ctr" fontAlgn="ctr"/>
                      <a:r>
                        <a:rPr lang="en-SG" sz="1100" u="none" strike="noStrike">
                          <a:effectLst/>
                        </a:rPr>
                        <a:t>Distribution cost</a:t>
                      </a:r>
                      <a:endParaRPr lang="en-SG" sz="1100" b="0" i="0" u="none" strike="noStrike">
                        <a:solidFill>
                          <a:srgbClr val="000000"/>
                        </a:solidFill>
                        <a:effectLst/>
                        <a:latin typeface="Calibri"/>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u="none" strike="noStrike" dirty="0" err="1">
                          <a:effectLst/>
                        </a:rPr>
                        <a:t>Topname</a:t>
                      </a:r>
                      <a:endParaRPr lang="en-SG"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u="none" strike="noStrike" dirty="0">
                          <a:effectLst/>
                        </a:rPr>
                        <a:t>3</a:t>
                      </a:r>
                      <a:endParaRPr lang="en-SG"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09550">
                <a:tc>
                  <a:txBody>
                    <a:bodyPr/>
                    <a:lstStyle/>
                    <a:p>
                      <a:pPr algn="ctr" fontAlgn="b"/>
                      <a:endParaRPr lang="en-SG" sz="1100" b="0" i="0" u="none" strike="noStrike">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SG"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SG"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09550">
                <a:tc>
                  <a:txBody>
                    <a:bodyPr/>
                    <a:lstStyle/>
                    <a:p>
                      <a:pPr algn="ctr" fontAlgn="b"/>
                      <a:r>
                        <a:rPr lang="en-SG" sz="1100" u="none" strike="noStrike">
                          <a:effectLst/>
                        </a:rPr>
                        <a:t>Cost per unit</a:t>
                      </a:r>
                      <a:endParaRPr lang="en-SG" sz="1100" b="0" i="0" u="none" strike="noStrike">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SG" sz="1100" u="none" strike="noStrike" dirty="0">
                          <a:solidFill>
                            <a:srgbClr val="FF0000"/>
                          </a:solidFill>
                          <a:effectLst/>
                        </a:rPr>
                        <a:t>18.5</a:t>
                      </a:r>
                      <a:endParaRPr lang="en-SG" sz="1100" b="1" i="0" u="none" strike="noStrike" dirty="0">
                        <a:solidFill>
                          <a:srgbClr val="FF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SG"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09550">
                <a:tc>
                  <a:txBody>
                    <a:bodyPr/>
                    <a:lstStyle/>
                    <a:p>
                      <a:pPr algn="ctr" fontAlgn="b"/>
                      <a:r>
                        <a:rPr lang="en-SG" sz="1100" u="none" strike="noStrike">
                          <a:effectLst/>
                        </a:rPr>
                        <a:t>Retail price</a:t>
                      </a:r>
                      <a:endParaRPr lang="en-SG" sz="1100" b="0" i="0" u="none" strike="noStrike">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ctr"/>
                      <a:r>
                        <a:rPr lang="en-SG" sz="1100" u="none" strike="noStrike" dirty="0">
                          <a:solidFill>
                            <a:srgbClr val="00B050"/>
                          </a:solidFill>
                          <a:effectLst/>
                        </a:rPr>
                        <a:t>88</a:t>
                      </a:r>
                      <a:endParaRPr lang="en-SG" sz="1100" b="1" i="0" u="none" strike="noStrike" dirty="0">
                        <a:solidFill>
                          <a:srgbClr val="00B05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l" fontAlgn="b"/>
                      <a:endParaRPr lang="en-SG" sz="11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9"/>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898848628"/>
              </p:ext>
            </p:extLst>
          </p:nvPr>
        </p:nvGraphicFramePr>
        <p:xfrm>
          <a:off x="6052343" y="2333623"/>
          <a:ext cx="5406232" cy="2796677"/>
        </p:xfrm>
        <a:graphic>
          <a:graphicData uri="http://schemas.openxmlformats.org/drawingml/2006/table">
            <a:tbl>
              <a:tblPr>
                <a:tableStyleId>{9D7B26C5-4107-4FEC-AEDC-1716B250A1EF}</a:tableStyleId>
              </a:tblPr>
              <a:tblGrid>
                <a:gridCol w="1789112">
                  <a:extLst>
                    <a:ext uri="{9D8B030D-6E8A-4147-A177-3AD203B41FA5}">
                      <a16:colId xmlns:a16="http://schemas.microsoft.com/office/drawing/2014/main" val="20000"/>
                    </a:ext>
                  </a:extLst>
                </a:gridCol>
                <a:gridCol w="723424">
                  <a:extLst>
                    <a:ext uri="{9D8B030D-6E8A-4147-A177-3AD203B41FA5}">
                      <a16:colId xmlns:a16="http://schemas.microsoft.com/office/drawing/2014/main" val="20001"/>
                    </a:ext>
                  </a:extLst>
                </a:gridCol>
                <a:gridCol w="723424">
                  <a:extLst>
                    <a:ext uri="{9D8B030D-6E8A-4147-A177-3AD203B41FA5}">
                      <a16:colId xmlns:a16="http://schemas.microsoft.com/office/drawing/2014/main" val="20002"/>
                    </a:ext>
                  </a:extLst>
                </a:gridCol>
                <a:gridCol w="723424">
                  <a:extLst>
                    <a:ext uri="{9D8B030D-6E8A-4147-A177-3AD203B41FA5}">
                      <a16:colId xmlns:a16="http://schemas.microsoft.com/office/drawing/2014/main" val="20003"/>
                    </a:ext>
                  </a:extLst>
                </a:gridCol>
                <a:gridCol w="723424">
                  <a:extLst>
                    <a:ext uri="{9D8B030D-6E8A-4147-A177-3AD203B41FA5}">
                      <a16:colId xmlns:a16="http://schemas.microsoft.com/office/drawing/2014/main" val="20004"/>
                    </a:ext>
                  </a:extLst>
                </a:gridCol>
                <a:gridCol w="723424">
                  <a:extLst>
                    <a:ext uri="{9D8B030D-6E8A-4147-A177-3AD203B41FA5}">
                      <a16:colId xmlns:a16="http://schemas.microsoft.com/office/drawing/2014/main" val="20005"/>
                    </a:ext>
                  </a:extLst>
                </a:gridCol>
              </a:tblGrid>
              <a:tr h="197984">
                <a:tc>
                  <a:txBody>
                    <a:bodyPr/>
                    <a:lstStyle/>
                    <a:p>
                      <a:pPr algn="l" fontAlgn="b"/>
                      <a:endParaRPr lang="en-SG" sz="1100" b="1" i="0" u="none" strike="noStrike" dirty="0">
                        <a:solidFill>
                          <a:srgbClr val="000000"/>
                        </a:solidFill>
                        <a:effectLst/>
                        <a:latin typeface="Calibri"/>
                      </a:endParaRPr>
                    </a:p>
                  </a:txBody>
                  <a:tcPr marL="9525" marR="9525" marT="9525" marB="0" anchor="b">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gridSpan="5">
                  <a:txBody>
                    <a:bodyPr/>
                    <a:lstStyle/>
                    <a:p>
                      <a:pPr algn="ctr" fontAlgn="b"/>
                      <a:r>
                        <a:rPr lang="en-SG" sz="1400" b="1" u="none" strike="noStrike" dirty="0">
                          <a:effectLst/>
                        </a:rPr>
                        <a:t>Marketing &amp; Sales</a:t>
                      </a:r>
                      <a:endParaRPr lang="en-SG" sz="1400" b="1"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0000"/>
                  </a:ext>
                </a:extLst>
              </a:tr>
              <a:tr h="197984">
                <a:tc>
                  <a:txBody>
                    <a:bodyPr/>
                    <a:lstStyle/>
                    <a:p>
                      <a:pPr algn="l" fontAlgn="b"/>
                      <a:endParaRPr lang="en-SG" sz="1100" b="1"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ctr"/>
                      <a:r>
                        <a:rPr lang="en-SG" sz="1100" b="1" u="none" strike="noStrike" dirty="0">
                          <a:effectLst/>
                        </a:rPr>
                        <a:t>FY 1</a:t>
                      </a:r>
                      <a:endParaRPr lang="en-SG" sz="11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1" u="none" strike="noStrike" dirty="0">
                          <a:effectLst/>
                        </a:rPr>
                        <a:t>FY2</a:t>
                      </a:r>
                      <a:endParaRPr lang="en-SG" sz="11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1" u="none" strike="noStrike" dirty="0">
                          <a:effectLst/>
                        </a:rPr>
                        <a:t>FY3</a:t>
                      </a:r>
                      <a:endParaRPr lang="en-SG" sz="11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1" u="none" strike="noStrike" dirty="0">
                          <a:effectLst/>
                        </a:rPr>
                        <a:t>FY4</a:t>
                      </a:r>
                      <a:endParaRPr lang="en-SG" sz="11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1" u="none" strike="noStrike" dirty="0">
                          <a:effectLst/>
                        </a:rPr>
                        <a:t>FY5</a:t>
                      </a:r>
                      <a:endParaRPr lang="en-SG" sz="11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97984">
                <a:tc>
                  <a:txBody>
                    <a:bodyPr/>
                    <a:lstStyle/>
                    <a:p>
                      <a:pPr algn="l" fontAlgn="b"/>
                      <a:r>
                        <a:rPr lang="en-SG" sz="1100" b="1" u="none" strike="noStrike" dirty="0">
                          <a:effectLst/>
                        </a:rPr>
                        <a:t>Website</a:t>
                      </a:r>
                      <a:endParaRPr lang="en-SG" sz="1100" b="1"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500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500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dirty="0">
                          <a:solidFill>
                            <a:srgbClr val="000000"/>
                          </a:solidFill>
                          <a:effectLst/>
                          <a:latin typeface="Calibri"/>
                        </a:rPr>
                        <a:t>500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dirty="0">
                          <a:solidFill>
                            <a:srgbClr val="000000"/>
                          </a:solidFill>
                          <a:effectLst/>
                          <a:latin typeface="Calibri"/>
                        </a:rPr>
                        <a:t>500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dirty="0">
                          <a:solidFill>
                            <a:srgbClr val="000000"/>
                          </a:solidFill>
                          <a:effectLst/>
                          <a:latin typeface="Calibri"/>
                        </a:rPr>
                        <a:t>500</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97984">
                <a:tc>
                  <a:txBody>
                    <a:bodyPr/>
                    <a:lstStyle/>
                    <a:p>
                      <a:pPr algn="l" fontAlgn="b"/>
                      <a:r>
                        <a:rPr lang="en-SG" sz="1100" b="1" u="none" strike="noStrike" dirty="0">
                          <a:effectLst/>
                        </a:rPr>
                        <a:t>Bloggers</a:t>
                      </a:r>
                      <a:endParaRPr lang="en-SG" sz="1100" b="1"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20,000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25,000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30,000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35,000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40,000</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97984">
                <a:tc>
                  <a:txBody>
                    <a:bodyPr/>
                    <a:lstStyle/>
                    <a:p>
                      <a:pPr algn="l" fontAlgn="b"/>
                      <a:r>
                        <a:rPr lang="en-SG" sz="1100" b="1" u="none" strike="noStrike" dirty="0">
                          <a:effectLst/>
                        </a:rPr>
                        <a:t>Regulatory Red-tapes</a:t>
                      </a:r>
                      <a:endParaRPr lang="en-SG" sz="1100" b="1"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20,000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25,000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30,000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35,000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40,000</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97984">
                <a:tc>
                  <a:txBody>
                    <a:bodyPr/>
                    <a:lstStyle/>
                    <a:p>
                      <a:pPr algn="l" fontAlgn="b"/>
                      <a:r>
                        <a:rPr lang="en-SG" sz="1100" b="1" u="none" strike="noStrike" dirty="0" err="1">
                          <a:effectLst/>
                        </a:rPr>
                        <a:t>Wechat</a:t>
                      </a:r>
                      <a:endParaRPr lang="en-SG" sz="1100" b="1"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2,000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3,000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4,500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6,750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7,088</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97984">
                <a:tc>
                  <a:txBody>
                    <a:bodyPr/>
                    <a:lstStyle/>
                    <a:p>
                      <a:pPr algn="l" fontAlgn="b"/>
                      <a:r>
                        <a:rPr lang="en-SG" sz="1100" b="1" u="none" strike="noStrike" dirty="0" err="1">
                          <a:effectLst/>
                        </a:rPr>
                        <a:t>Taobao</a:t>
                      </a:r>
                      <a:endParaRPr lang="en-SG" sz="1100" b="1"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2,000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3,000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4,500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6,750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7,088</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97984">
                <a:tc>
                  <a:txBody>
                    <a:bodyPr/>
                    <a:lstStyle/>
                    <a:p>
                      <a:pPr algn="l" fontAlgn="b"/>
                      <a:r>
                        <a:rPr lang="en-SG" sz="1100" b="1" u="none" strike="noStrike" dirty="0">
                          <a:effectLst/>
                        </a:rPr>
                        <a:t>Alibaba</a:t>
                      </a:r>
                      <a:endParaRPr lang="en-SG" sz="1100" b="1"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2,000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3,000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4,500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6,750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7,088</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97984">
                <a:tc>
                  <a:txBody>
                    <a:bodyPr/>
                    <a:lstStyle/>
                    <a:p>
                      <a:pPr algn="l" fontAlgn="b"/>
                      <a:r>
                        <a:rPr lang="en-SG" sz="1100" b="1" u="none" strike="noStrike" dirty="0">
                          <a:effectLst/>
                        </a:rPr>
                        <a:t>Online marketing</a:t>
                      </a:r>
                      <a:endParaRPr lang="en-SG" sz="1100" b="1"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100,000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140,000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196,000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274,400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384,160</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97984">
                <a:tc>
                  <a:txBody>
                    <a:bodyPr/>
                    <a:lstStyle/>
                    <a:p>
                      <a:pPr algn="l" fontAlgn="b"/>
                      <a:r>
                        <a:rPr lang="en-SG" sz="1100" b="1" u="none" strike="noStrike" dirty="0">
                          <a:effectLst/>
                        </a:rPr>
                        <a:t>Mobile marketing</a:t>
                      </a:r>
                      <a:endParaRPr lang="en-SG" sz="1100" b="1"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100,000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140,000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196,000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274,400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384,160</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97984">
                <a:tc>
                  <a:txBody>
                    <a:bodyPr/>
                    <a:lstStyle/>
                    <a:p>
                      <a:pPr algn="l" fontAlgn="b"/>
                      <a:r>
                        <a:rPr lang="en-SG" sz="1100" b="1" u="none" strike="noStrike" dirty="0">
                          <a:effectLst/>
                        </a:rPr>
                        <a:t>Endorsement</a:t>
                      </a:r>
                      <a:endParaRPr lang="en-SG" sz="1100" b="1"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20,000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500,000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1,000,000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2,000,000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4,000,000</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97984">
                <a:tc>
                  <a:txBody>
                    <a:bodyPr/>
                    <a:lstStyle/>
                    <a:p>
                      <a:pPr algn="l" fontAlgn="b"/>
                      <a:r>
                        <a:rPr lang="en-SG" sz="1100" b="1" u="none" strike="noStrike" dirty="0">
                          <a:effectLst/>
                        </a:rPr>
                        <a:t>Customer service</a:t>
                      </a:r>
                      <a:endParaRPr lang="en-SG" sz="1100" b="1"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10,000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20,000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40,000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80,000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160,000</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97984">
                <a:tc>
                  <a:txBody>
                    <a:bodyPr/>
                    <a:lstStyle/>
                    <a:p>
                      <a:pPr algn="l" fontAlgn="b"/>
                      <a:r>
                        <a:rPr lang="en-SG" sz="1100" b="1" u="none" strike="noStrike" dirty="0">
                          <a:effectLst/>
                        </a:rPr>
                        <a:t>Customer engagement</a:t>
                      </a:r>
                      <a:endParaRPr lang="en-SG" sz="1100" b="1"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100,000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300,000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900,000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2,700,000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SG" sz="1100" b="0" i="0" u="none" strike="noStrike">
                          <a:solidFill>
                            <a:srgbClr val="000000"/>
                          </a:solidFill>
                          <a:effectLst/>
                          <a:latin typeface="Calibri"/>
                        </a:rPr>
                        <a:t>8,100,000</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97984">
                <a:tc>
                  <a:txBody>
                    <a:bodyPr/>
                    <a:lstStyle/>
                    <a:p>
                      <a:pPr algn="l" fontAlgn="b"/>
                      <a:r>
                        <a:rPr lang="en-SG" sz="1100" b="1" u="none" strike="noStrike" dirty="0">
                          <a:effectLst/>
                        </a:rPr>
                        <a:t>Total</a:t>
                      </a:r>
                      <a:endParaRPr lang="en-SG" sz="1100" b="1"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SG" sz="1100" b="0" i="0" u="none" strike="noStrike">
                          <a:solidFill>
                            <a:srgbClr val="000000"/>
                          </a:solidFill>
                          <a:effectLst/>
                          <a:latin typeface="Calibri"/>
                        </a:rPr>
                        <a:t>376,500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SG" sz="1100" b="0" i="0" u="none" strike="noStrike" dirty="0">
                          <a:solidFill>
                            <a:srgbClr val="000000"/>
                          </a:solidFill>
                          <a:effectLst/>
                          <a:latin typeface="Calibri"/>
                        </a:rPr>
                        <a:t>1,159,500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SG" sz="1100" b="0" i="0" u="none" strike="noStrike">
                          <a:solidFill>
                            <a:srgbClr val="000000"/>
                          </a:solidFill>
                          <a:effectLst/>
                          <a:latin typeface="Calibri"/>
                        </a:rPr>
                        <a:t>2,406,000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SG" sz="1100" b="0" i="0" u="none" strike="noStrike">
                          <a:solidFill>
                            <a:srgbClr val="000000"/>
                          </a:solidFill>
                          <a:effectLst/>
                          <a:latin typeface="Calibri"/>
                        </a:rPr>
                        <a:t>5,419,550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SG" sz="1100" b="0" i="0" u="none" strike="noStrike" dirty="0">
                          <a:solidFill>
                            <a:srgbClr val="000000"/>
                          </a:solidFill>
                          <a:effectLst/>
                          <a:latin typeface="Calibri"/>
                        </a:rPr>
                        <a:t>13,130,083</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13"/>
                  </a:ext>
                </a:extLst>
              </a:tr>
            </a:tbl>
          </a:graphicData>
        </a:graphic>
      </p:graphicFrame>
      <p:pic>
        <p:nvPicPr>
          <p:cNvPr id="6" name="Picture 5" descr="temt2.png"/>
          <p:cNvPicPr>
            <a:picLocks noChangeAspect="1"/>
          </p:cNvPicPr>
          <p:nvPr/>
        </p:nvPicPr>
        <p:blipFill>
          <a:blip r:embed="rId2" cstate="print"/>
          <a:stretch>
            <a:fillRect/>
          </a:stretch>
        </p:blipFill>
        <p:spPr>
          <a:xfrm>
            <a:off x="10845075" y="6384945"/>
            <a:ext cx="1346925" cy="473055"/>
          </a:xfrm>
          <a:prstGeom prst="rect">
            <a:avLst/>
          </a:prstGeom>
        </p:spPr>
      </p:pic>
      <p:sp>
        <p:nvSpPr>
          <p:cNvPr id="8"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 Finance</a:t>
            </a:r>
          </a:p>
        </p:txBody>
      </p:sp>
    </p:spTree>
    <p:extLst>
      <p:ext uri="{BB962C8B-B14F-4D97-AF65-F5344CB8AC3E}">
        <p14:creationId xmlns:p14="http://schemas.microsoft.com/office/powerpoint/2010/main" val="27533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creen Shot 2016-10-01 at 9.28.14 am.png"/>
          <p:cNvPicPr>
            <a:picLocks noChangeAspect="1"/>
          </p:cNvPicPr>
          <p:nvPr/>
        </p:nvPicPr>
        <p:blipFill rotWithShape="1">
          <a:blip r:embed="rId2">
            <a:extLst>
              <a:ext uri="{28A0092B-C50C-407E-A947-70E740481C1C}">
                <a14:useLocalDpi xmlns:a14="http://schemas.microsoft.com/office/drawing/2010/main" val="0"/>
              </a:ext>
            </a:extLst>
          </a:blip>
          <a:srcRect l="8565" t="23148" r="21267" b="22222"/>
          <a:stretch/>
        </p:blipFill>
        <p:spPr>
          <a:xfrm>
            <a:off x="2059728" y="1472853"/>
            <a:ext cx="9787222" cy="4762442"/>
          </a:xfrm>
          <a:prstGeom prst="rect">
            <a:avLst/>
          </a:prstGeom>
        </p:spPr>
      </p:pic>
      <p:sp>
        <p:nvSpPr>
          <p:cNvPr id="5"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 E-Commerce</a:t>
            </a:r>
          </a:p>
        </p:txBody>
      </p:sp>
    </p:spTree>
    <p:extLst>
      <p:ext uri="{BB962C8B-B14F-4D97-AF65-F5344CB8AC3E}">
        <p14:creationId xmlns:p14="http://schemas.microsoft.com/office/powerpoint/2010/main" val="240175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10-01 at 9.29.11 am.png"/>
          <p:cNvPicPr>
            <a:picLocks noChangeAspect="1"/>
          </p:cNvPicPr>
          <p:nvPr/>
        </p:nvPicPr>
        <p:blipFill rotWithShape="1">
          <a:blip r:embed="rId2">
            <a:extLst>
              <a:ext uri="{28A0092B-C50C-407E-A947-70E740481C1C}">
                <a14:useLocalDpi xmlns:a14="http://schemas.microsoft.com/office/drawing/2010/main" val="0"/>
              </a:ext>
            </a:extLst>
          </a:blip>
          <a:srcRect l="8717" t="19724" r="20941" b="27360"/>
          <a:stretch/>
        </p:blipFill>
        <p:spPr>
          <a:xfrm>
            <a:off x="2226472" y="1678416"/>
            <a:ext cx="9481401" cy="4457906"/>
          </a:xfrm>
          <a:prstGeom prst="rect">
            <a:avLst/>
          </a:prstGeom>
        </p:spPr>
      </p:pic>
      <p:sp>
        <p:nvSpPr>
          <p:cNvPr id="6"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 E-Commerce</a:t>
            </a:r>
          </a:p>
        </p:txBody>
      </p:sp>
    </p:spTree>
    <p:extLst>
      <p:ext uri="{BB962C8B-B14F-4D97-AF65-F5344CB8AC3E}">
        <p14:creationId xmlns:p14="http://schemas.microsoft.com/office/powerpoint/2010/main" val="5269800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6-10-01 at 9.31.20 am.png"/>
          <p:cNvPicPr>
            <a:picLocks noChangeAspect="1"/>
          </p:cNvPicPr>
          <p:nvPr/>
        </p:nvPicPr>
        <p:blipFill rotWithShape="1">
          <a:blip r:embed="rId2">
            <a:extLst>
              <a:ext uri="{28A0092B-C50C-407E-A947-70E740481C1C}">
                <a14:useLocalDpi xmlns:a14="http://schemas.microsoft.com/office/drawing/2010/main" val="0"/>
              </a:ext>
            </a:extLst>
          </a:blip>
          <a:srcRect l="8929" t="24603" r="21131" b="15872"/>
          <a:stretch/>
        </p:blipFill>
        <p:spPr>
          <a:xfrm>
            <a:off x="2630715" y="1451429"/>
            <a:ext cx="8527141" cy="4535713"/>
          </a:xfrm>
          <a:prstGeom prst="rect">
            <a:avLst/>
          </a:prstGeom>
        </p:spPr>
      </p:pic>
      <p:sp>
        <p:nvSpPr>
          <p:cNvPr id="4"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 E-Commerce</a:t>
            </a:r>
          </a:p>
        </p:txBody>
      </p:sp>
    </p:spTree>
    <p:extLst>
      <p:ext uri="{BB962C8B-B14F-4D97-AF65-F5344CB8AC3E}">
        <p14:creationId xmlns:p14="http://schemas.microsoft.com/office/powerpoint/2010/main" val="5995152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10-01 at 9.32.51 am.png"/>
          <p:cNvPicPr>
            <a:picLocks noChangeAspect="1"/>
          </p:cNvPicPr>
          <p:nvPr/>
        </p:nvPicPr>
        <p:blipFill rotWithShape="1">
          <a:blip r:embed="rId2">
            <a:extLst>
              <a:ext uri="{28A0092B-C50C-407E-A947-70E740481C1C}">
                <a14:useLocalDpi xmlns:a14="http://schemas.microsoft.com/office/drawing/2010/main" val="0"/>
              </a:ext>
            </a:extLst>
          </a:blip>
          <a:srcRect l="16037" t="22086" r="25670" b="21472"/>
          <a:stretch/>
        </p:blipFill>
        <p:spPr>
          <a:xfrm>
            <a:off x="2800298" y="1407959"/>
            <a:ext cx="8064239" cy="4880136"/>
          </a:xfrm>
          <a:prstGeom prst="rect">
            <a:avLst/>
          </a:prstGeom>
        </p:spPr>
      </p:pic>
      <p:sp>
        <p:nvSpPr>
          <p:cNvPr id="6"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 Last mile delivery</a:t>
            </a:r>
          </a:p>
        </p:txBody>
      </p:sp>
    </p:spTree>
    <p:extLst>
      <p:ext uri="{BB962C8B-B14F-4D97-AF65-F5344CB8AC3E}">
        <p14:creationId xmlns:p14="http://schemas.microsoft.com/office/powerpoint/2010/main" val="1877263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6-10-01 at 12.36.30 pm.png"/>
          <p:cNvPicPr>
            <a:picLocks noChangeAspect="1"/>
          </p:cNvPicPr>
          <p:nvPr/>
        </p:nvPicPr>
        <p:blipFill rotWithShape="1">
          <a:blip r:embed="rId2">
            <a:extLst>
              <a:ext uri="{28A0092B-C50C-407E-A947-70E740481C1C}">
                <a14:useLocalDpi xmlns:a14="http://schemas.microsoft.com/office/drawing/2010/main" val="0"/>
              </a:ext>
            </a:extLst>
          </a:blip>
          <a:srcRect l="29415" t="14148" r="40526" b="14084"/>
          <a:stretch/>
        </p:blipFill>
        <p:spPr>
          <a:xfrm>
            <a:off x="4444678" y="1340728"/>
            <a:ext cx="3721537" cy="5553567"/>
          </a:xfrm>
          <a:prstGeom prst="rect">
            <a:avLst/>
          </a:prstGeom>
        </p:spPr>
      </p:pic>
      <p:sp>
        <p:nvSpPr>
          <p:cNvPr id="4" name="Rectangle 3"/>
          <p:cNvSpPr/>
          <p:nvPr/>
        </p:nvSpPr>
        <p:spPr>
          <a:xfrm>
            <a:off x="8589518" y="5934670"/>
            <a:ext cx="3602482" cy="923330"/>
          </a:xfrm>
          <a:prstGeom prst="rect">
            <a:avLst/>
          </a:prstGeom>
        </p:spPr>
        <p:txBody>
          <a:bodyPr wrap="square">
            <a:spAutoFit/>
          </a:bodyPr>
          <a:lstStyle/>
          <a:p>
            <a:r>
              <a:rPr lang="en-US" dirty="0"/>
              <a:t>China SFDA classification of cosmetics and adjustment of registration requirements. 2012</a:t>
            </a:r>
          </a:p>
        </p:txBody>
      </p:sp>
      <p:sp>
        <p:nvSpPr>
          <p:cNvPr id="6"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 Type II special use cosmetic</a:t>
            </a:r>
          </a:p>
        </p:txBody>
      </p:sp>
    </p:spTree>
    <p:extLst>
      <p:ext uri="{BB962C8B-B14F-4D97-AF65-F5344CB8AC3E}">
        <p14:creationId xmlns:p14="http://schemas.microsoft.com/office/powerpoint/2010/main" val="6445560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Screen Shot 2016-10-01 at 12.30.47 pm.png"/>
          <p:cNvPicPr>
            <a:picLocks noChangeAspect="1"/>
          </p:cNvPicPr>
          <p:nvPr/>
        </p:nvPicPr>
        <p:blipFill rotWithShape="1">
          <a:blip r:embed="rId2">
            <a:extLst>
              <a:ext uri="{28A0092B-C50C-407E-A947-70E740481C1C}">
                <a14:useLocalDpi xmlns:a14="http://schemas.microsoft.com/office/drawing/2010/main" val="0"/>
              </a:ext>
            </a:extLst>
          </a:blip>
          <a:srcRect l="30357" t="13974" r="34043" b="57667"/>
          <a:stretch/>
        </p:blipFill>
        <p:spPr>
          <a:xfrm>
            <a:off x="3017727" y="1717115"/>
            <a:ext cx="7649995" cy="3808873"/>
          </a:xfrm>
          <a:prstGeom prst="rect">
            <a:avLst/>
          </a:prstGeom>
        </p:spPr>
      </p:pic>
      <p:sp>
        <p:nvSpPr>
          <p:cNvPr id="6"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 Type II special use cosmetic</a:t>
            </a:r>
          </a:p>
        </p:txBody>
      </p:sp>
    </p:spTree>
    <p:extLst>
      <p:ext uri="{BB962C8B-B14F-4D97-AF65-F5344CB8AC3E}">
        <p14:creationId xmlns:p14="http://schemas.microsoft.com/office/powerpoint/2010/main" val="41876647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87064" y="1290352"/>
            <a:ext cx="10004936" cy="5632312"/>
          </a:xfrm>
          <a:prstGeom prst="rect">
            <a:avLst/>
          </a:prstGeom>
          <a:noFill/>
        </p:spPr>
        <p:txBody>
          <a:bodyPr wrap="square" rtlCol="0">
            <a:spAutoFit/>
          </a:bodyPr>
          <a:lstStyle/>
          <a:p>
            <a:pPr marL="285750" indent="-285750">
              <a:buFont typeface="Arial"/>
              <a:buChar char="•"/>
            </a:pPr>
            <a:r>
              <a:rPr lang="en-US" dirty="0"/>
              <a:t>Product formula</a:t>
            </a:r>
          </a:p>
          <a:p>
            <a:pPr marL="285750" indent="-285750">
              <a:buFont typeface="Arial"/>
              <a:buChar char="•"/>
            </a:pPr>
            <a:endParaRPr lang="en-US" dirty="0"/>
          </a:p>
          <a:p>
            <a:pPr marL="285750" indent="-285750">
              <a:buFont typeface="Arial"/>
              <a:buChar char="•"/>
            </a:pPr>
            <a:r>
              <a:rPr lang="en-US" dirty="0"/>
              <a:t>Brief description and diagram of production process</a:t>
            </a:r>
          </a:p>
          <a:p>
            <a:pPr marL="285750" indent="-285750">
              <a:buFont typeface="Arial"/>
              <a:buChar char="•"/>
            </a:pPr>
            <a:endParaRPr lang="en-US" dirty="0"/>
          </a:p>
          <a:p>
            <a:pPr marL="285750" indent="-285750">
              <a:buFont typeface="Arial"/>
              <a:buChar char="•"/>
            </a:pPr>
            <a:r>
              <a:rPr lang="en-US" dirty="0"/>
              <a:t>Standards and procedures for product quality and safety control</a:t>
            </a:r>
          </a:p>
          <a:p>
            <a:pPr marL="285750" indent="-285750">
              <a:buFont typeface="Arial"/>
              <a:buChar char="•"/>
            </a:pPr>
            <a:endParaRPr lang="en-US" dirty="0"/>
          </a:p>
          <a:p>
            <a:pPr marL="285750" indent="-285750">
              <a:buFont typeface="Arial"/>
              <a:buChar char="•"/>
            </a:pPr>
            <a:r>
              <a:rPr lang="en-US" dirty="0"/>
              <a:t>Original packaging of products (including product label and product information sheet)</a:t>
            </a:r>
          </a:p>
          <a:p>
            <a:pPr marL="285750" indent="-285750">
              <a:buFont typeface="Arial"/>
              <a:buChar char="•"/>
            </a:pPr>
            <a:endParaRPr lang="en-US" dirty="0"/>
          </a:p>
          <a:p>
            <a:pPr marL="285750" indent="-285750">
              <a:buFont typeface="Arial"/>
              <a:buChar char="•"/>
            </a:pPr>
            <a:r>
              <a:rPr lang="en-US" dirty="0"/>
              <a:t>Testing report and relevant data from inspection organization certified by Ministry of Health of  China</a:t>
            </a:r>
          </a:p>
          <a:p>
            <a:pPr marL="285750" indent="-285750">
              <a:buFont typeface="Arial"/>
              <a:buChar char="•"/>
            </a:pPr>
            <a:endParaRPr lang="en-US" dirty="0"/>
          </a:p>
          <a:p>
            <a:pPr marL="285750" indent="-285750">
              <a:buFont typeface="Arial"/>
              <a:buChar char="•"/>
            </a:pPr>
            <a:r>
              <a:rPr lang="en-US" dirty="0"/>
              <a:t>Safety assessment data for cosmetics containing potential high-risk substances</a:t>
            </a:r>
          </a:p>
          <a:p>
            <a:pPr marL="285750" indent="-285750">
              <a:buFont typeface="Arial"/>
              <a:buChar char="•"/>
            </a:pPr>
            <a:endParaRPr lang="en-US" dirty="0"/>
          </a:p>
          <a:p>
            <a:pPr marL="285750" indent="-285750">
              <a:buFont typeface="Arial"/>
              <a:buChar char="•"/>
            </a:pPr>
            <a:r>
              <a:rPr lang="en-US" dirty="0"/>
              <a:t>Stamped copies of power of attorney and business license of Chinese responsible agent</a:t>
            </a:r>
          </a:p>
          <a:p>
            <a:pPr marL="285750" indent="-285750">
              <a:buFont typeface="Arial"/>
              <a:buChar char="•"/>
            </a:pPr>
            <a:endParaRPr lang="en-US" dirty="0"/>
          </a:p>
          <a:p>
            <a:pPr marL="285750" indent="-285750">
              <a:buFont typeface="Arial"/>
              <a:buChar char="•"/>
            </a:pPr>
            <a:r>
              <a:rPr lang="en-US" dirty="0"/>
              <a:t>Letter of commitment stating that the cosmetic ingredients meet the restriction requirements of high-risk substances from regions with high incidence of mad cow disease</a:t>
            </a:r>
          </a:p>
          <a:p>
            <a:pPr marL="285750" indent="-285750">
              <a:buFont typeface="Arial"/>
              <a:buChar char="•"/>
            </a:pPr>
            <a:endParaRPr lang="en-US" dirty="0"/>
          </a:p>
          <a:p>
            <a:pPr marL="285750" indent="-285750">
              <a:buFont typeface="Arial"/>
              <a:buChar char="•"/>
            </a:pPr>
            <a:r>
              <a:rPr lang="en-US" dirty="0"/>
              <a:t>Permit to manufacture or sell cosmetics at the country (region) of origin</a:t>
            </a:r>
          </a:p>
          <a:p>
            <a:pPr marL="285750" indent="-285750">
              <a:buFont typeface="Arial"/>
              <a:buChar char="•"/>
            </a:pPr>
            <a:endParaRPr lang="en-US" dirty="0"/>
          </a:p>
          <a:p>
            <a:pPr marL="285750" indent="-285750">
              <a:buFont typeface="Arial"/>
              <a:buChar char="•"/>
            </a:pPr>
            <a:r>
              <a:rPr lang="en-US" dirty="0"/>
              <a:t>1 un-opened sample and other materials which are helpful for review</a:t>
            </a:r>
          </a:p>
        </p:txBody>
      </p:sp>
      <p:sp>
        <p:nvSpPr>
          <p:cNvPr id="5"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 Type II special use cosmetic</a:t>
            </a:r>
          </a:p>
        </p:txBody>
      </p:sp>
    </p:spTree>
    <p:extLst>
      <p:ext uri="{BB962C8B-B14F-4D97-AF65-F5344CB8AC3E}">
        <p14:creationId xmlns:p14="http://schemas.microsoft.com/office/powerpoint/2010/main" val="6445560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081703027"/>
              </p:ext>
            </p:extLst>
          </p:nvPr>
        </p:nvGraphicFramePr>
        <p:xfrm>
          <a:off x="4539529" y="1062210"/>
          <a:ext cx="7652471" cy="5661911"/>
        </p:xfrm>
        <a:graphic>
          <a:graphicData uri="http://schemas.openxmlformats.org/drawingml/2006/table">
            <a:tbl>
              <a:tblPr/>
              <a:tblGrid>
                <a:gridCol w="509221">
                  <a:extLst>
                    <a:ext uri="{9D8B030D-6E8A-4147-A177-3AD203B41FA5}">
                      <a16:colId xmlns:a16="http://schemas.microsoft.com/office/drawing/2014/main" val="20000"/>
                    </a:ext>
                  </a:extLst>
                </a:gridCol>
                <a:gridCol w="1923725">
                  <a:extLst>
                    <a:ext uri="{9D8B030D-6E8A-4147-A177-3AD203B41FA5}">
                      <a16:colId xmlns:a16="http://schemas.microsoft.com/office/drawing/2014/main" val="20001"/>
                    </a:ext>
                  </a:extLst>
                </a:gridCol>
                <a:gridCol w="1032589">
                  <a:extLst>
                    <a:ext uri="{9D8B030D-6E8A-4147-A177-3AD203B41FA5}">
                      <a16:colId xmlns:a16="http://schemas.microsoft.com/office/drawing/2014/main" val="20002"/>
                    </a:ext>
                  </a:extLst>
                </a:gridCol>
                <a:gridCol w="1004299">
                  <a:extLst>
                    <a:ext uri="{9D8B030D-6E8A-4147-A177-3AD203B41FA5}">
                      <a16:colId xmlns:a16="http://schemas.microsoft.com/office/drawing/2014/main" val="20003"/>
                    </a:ext>
                  </a:extLst>
                </a:gridCol>
                <a:gridCol w="1004299">
                  <a:extLst>
                    <a:ext uri="{9D8B030D-6E8A-4147-A177-3AD203B41FA5}">
                      <a16:colId xmlns:a16="http://schemas.microsoft.com/office/drawing/2014/main" val="20004"/>
                    </a:ext>
                  </a:extLst>
                </a:gridCol>
                <a:gridCol w="1089169">
                  <a:extLst>
                    <a:ext uri="{9D8B030D-6E8A-4147-A177-3AD203B41FA5}">
                      <a16:colId xmlns:a16="http://schemas.microsoft.com/office/drawing/2014/main" val="20005"/>
                    </a:ext>
                  </a:extLst>
                </a:gridCol>
                <a:gridCol w="1089169">
                  <a:extLst>
                    <a:ext uri="{9D8B030D-6E8A-4147-A177-3AD203B41FA5}">
                      <a16:colId xmlns:a16="http://schemas.microsoft.com/office/drawing/2014/main" val="20006"/>
                    </a:ext>
                  </a:extLst>
                </a:gridCol>
              </a:tblGrid>
              <a:tr h="201672">
                <a:tc>
                  <a:txBody>
                    <a:bodyPr/>
                    <a:lstStyle/>
                    <a:p>
                      <a:pPr algn="ctr" fontAlgn="ctr"/>
                      <a:endParaRPr lang="en-US" sz="1400" b="0" i="0" u="none" strike="noStrike" dirty="0">
                        <a:solidFill>
                          <a:srgbClr val="000000"/>
                        </a:solidFill>
                        <a:effectLst/>
                        <a:latin typeface="Calibri"/>
                      </a:endParaRPr>
                    </a:p>
                  </a:txBody>
                  <a:tcPr marL="9019" marR="9019" marT="9019" marB="0" vert="vert27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ctr"/>
                      <a:endParaRPr lang="en-US" sz="1400" b="0" i="0" u="none" strike="noStrike" dirty="0">
                        <a:solidFill>
                          <a:srgbClr val="000000"/>
                        </a:solidFill>
                        <a:effectLst/>
                        <a:latin typeface="Calibri"/>
                      </a:endParaRP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libri"/>
                        </a:rPr>
                        <a:t>FY1</a:t>
                      </a:r>
                    </a:p>
                  </a:txBody>
                  <a:tcPr marL="9019" marR="9019" marT="9019"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libri"/>
                        </a:rPr>
                        <a:t>FY2</a:t>
                      </a:r>
                    </a:p>
                  </a:txBody>
                  <a:tcPr marL="9019" marR="9019" marT="9019"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libri"/>
                        </a:rPr>
                        <a:t>FY3</a:t>
                      </a:r>
                    </a:p>
                  </a:txBody>
                  <a:tcPr marL="9019" marR="9019" marT="9019"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libri"/>
                        </a:rPr>
                        <a:t>FY4</a:t>
                      </a:r>
                    </a:p>
                  </a:txBody>
                  <a:tcPr marL="9019" marR="9019" marT="9019"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libri"/>
                        </a:rPr>
                        <a:t>FY5</a:t>
                      </a:r>
                    </a:p>
                  </a:txBody>
                  <a:tcPr marL="9019" marR="9019" marT="9019" marB="0" anchor="b">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201672">
                <a:tc rowSpan="5">
                  <a:txBody>
                    <a:bodyPr/>
                    <a:lstStyle/>
                    <a:p>
                      <a:pPr algn="ctr" fontAlgn="ctr"/>
                      <a:r>
                        <a:rPr lang="en-US" sz="1400" b="0" i="0" u="none" strike="noStrike" dirty="0">
                          <a:solidFill>
                            <a:srgbClr val="000000"/>
                          </a:solidFill>
                          <a:effectLst/>
                          <a:latin typeface="Calibri"/>
                        </a:rPr>
                        <a:t>Product</a:t>
                      </a:r>
                    </a:p>
                  </a:txBody>
                  <a:tcPr marL="9019" marR="9019" marT="9019" marB="0" vert="vert27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sz="1400" b="0" i="0" u="none" strike="noStrike" dirty="0">
                          <a:solidFill>
                            <a:srgbClr val="000000"/>
                          </a:solidFill>
                          <a:effectLst/>
                          <a:latin typeface="Calibri"/>
                        </a:rPr>
                        <a:t>Cloud Services</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000000"/>
                          </a:solidFill>
                          <a:effectLst/>
                          <a:latin typeface="Calibri"/>
                        </a:rPr>
                        <a:t>20,000.00</a:t>
                      </a:r>
                    </a:p>
                  </a:txBody>
                  <a:tcPr marL="12700" marR="12700" marT="1270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000000"/>
                          </a:solidFill>
                          <a:effectLst/>
                          <a:latin typeface="Calibri"/>
                        </a:rPr>
                        <a:t>25,000.00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000000"/>
                          </a:solidFill>
                          <a:effectLst/>
                          <a:latin typeface="Calibri"/>
                        </a:rPr>
                        <a:t>30,000.00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000000"/>
                          </a:solidFill>
                          <a:effectLst/>
                          <a:latin typeface="Calibri"/>
                        </a:rPr>
                        <a:t>35,000.00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000000"/>
                          </a:solidFill>
                          <a:effectLst/>
                          <a:latin typeface="Calibri"/>
                        </a:rPr>
                        <a:t>40,000.00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0001"/>
                  </a:ext>
                </a:extLst>
              </a:tr>
              <a:tr h="201672">
                <a:tc vMerge="1">
                  <a:txBody>
                    <a:bodyPr/>
                    <a:lstStyle/>
                    <a:p>
                      <a:endParaRPr lang="en-US"/>
                    </a:p>
                  </a:txBody>
                  <a:tcPr/>
                </a:tc>
                <a:tc>
                  <a:txBody>
                    <a:bodyPr/>
                    <a:lstStyle/>
                    <a:p>
                      <a:pPr algn="ctr" fontAlgn="ctr"/>
                      <a:r>
                        <a:rPr lang="en-US" sz="1400" b="0" i="0" u="none" strike="noStrike" dirty="0">
                          <a:solidFill>
                            <a:srgbClr val="000000"/>
                          </a:solidFill>
                          <a:effectLst/>
                          <a:latin typeface="Calibri"/>
                        </a:rPr>
                        <a:t>Product testing</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a:solidFill>
                            <a:srgbClr val="000000"/>
                          </a:solidFill>
                          <a:effectLst/>
                          <a:latin typeface="Calibri"/>
                        </a:rPr>
                        <a:t>5,000.00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a:rPr>
                        <a:t>8,000.00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8,500.00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9,000.00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9,500.00</a:t>
                      </a:r>
                    </a:p>
                  </a:txBody>
                  <a:tcPr marL="12700" marR="12700" marT="12700" marB="0" anchor="b">
                    <a:lnL>
                      <a:noFill/>
                    </a:lnL>
                    <a:lnR>
                      <a:noFill/>
                    </a:lnR>
                    <a:lnT>
                      <a:noFill/>
                    </a:lnT>
                    <a:lnB>
                      <a:noFill/>
                    </a:lnB>
                    <a:noFill/>
                  </a:tcPr>
                </a:tc>
                <a:extLst>
                  <a:ext uri="{0D108BD9-81ED-4DB2-BD59-A6C34878D82A}">
                    <a16:rowId xmlns:a16="http://schemas.microsoft.com/office/drawing/2014/main" val="10002"/>
                  </a:ext>
                </a:extLst>
              </a:tr>
              <a:tr h="201672">
                <a:tc vMerge="1">
                  <a:txBody>
                    <a:bodyPr/>
                    <a:lstStyle/>
                    <a:p>
                      <a:endParaRPr lang="en-US"/>
                    </a:p>
                  </a:txBody>
                  <a:tcPr/>
                </a:tc>
                <a:tc>
                  <a:txBody>
                    <a:bodyPr/>
                    <a:lstStyle/>
                    <a:p>
                      <a:pPr algn="ctr" fontAlgn="ctr"/>
                      <a:r>
                        <a:rPr lang="en-US" sz="1400" b="0" i="0" u="none" strike="noStrike">
                          <a:solidFill>
                            <a:srgbClr val="000000"/>
                          </a:solidFill>
                          <a:effectLst/>
                          <a:latin typeface="Calibri"/>
                        </a:rPr>
                        <a:t>IP protection</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a:solidFill>
                            <a:srgbClr val="000000"/>
                          </a:solidFill>
                          <a:effectLst/>
                          <a:latin typeface="Calibri"/>
                        </a:rPr>
                        <a:t>30,000.00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a:rPr>
                        <a:t>10,000.00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5,000.00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5,000.00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5,000.00</a:t>
                      </a:r>
                    </a:p>
                  </a:txBody>
                  <a:tcPr marL="12700" marR="12700" marT="12700" marB="0" anchor="b">
                    <a:lnL>
                      <a:noFill/>
                    </a:lnL>
                    <a:lnR>
                      <a:noFill/>
                    </a:lnR>
                    <a:lnT>
                      <a:noFill/>
                    </a:lnT>
                    <a:lnB>
                      <a:noFill/>
                    </a:lnB>
                    <a:noFill/>
                  </a:tcPr>
                </a:tc>
                <a:extLst>
                  <a:ext uri="{0D108BD9-81ED-4DB2-BD59-A6C34878D82A}">
                    <a16:rowId xmlns:a16="http://schemas.microsoft.com/office/drawing/2014/main" val="10003"/>
                  </a:ext>
                </a:extLst>
              </a:tr>
              <a:tr h="201672">
                <a:tc vMerge="1">
                  <a:txBody>
                    <a:bodyPr/>
                    <a:lstStyle/>
                    <a:p>
                      <a:endParaRPr lang="en-US"/>
                    </a:p>
                  </a:txBody>
                  <a:tcPr/>
                </a:tc>
                <a:tc>
                  <a:txBody>
                    <a:bodyPr/>
                    <a:lstStyle/>
                    <a:p>
                      <a:pPr algn="ctr" fontAlgn="ctr"/>
                      <a:r>
                        <a:rPr lang="en-US" sz="1400" b="0" i="0" u="none" strike="noStrike">
                          <a:solidFill>
                            <a:srgbClr val="000000"/>
                          </a:solidFill>
                          <a:effectLst/>
                          <a:latin typeface="Calibri"/>
                        </a:rPr>
                        <a:t>App development</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a:solidFill>
                            <a:srgbClr val="000000"/>
                          </a:solidFill>
                          <a:effectLst/>
                          <a:latin typeface="Calibri"/>
                        </a:rPr>
                        <a:t>30,000.00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a:rPr>
                        <a:t>12,000.00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14,000.00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16,000.00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18,000.00</a:t>
                      </a:r>
                    </a:p>
                  </a:txBody>
                  <a:tcPr marL="12700" marR="12700" marT="12700" marB="0" anchor="b">
                    <a:lnL>
                      <a:noFill/>
                    </a:lnL>
                    <a:lnR>
                      <a:noFill/>
                    </a:lnR>
                    <a:lnT>
                      <a:noFill/>
                    </a:lnT>
                    <a:lnB>
                      <a:noFill/>
                    </a:lnB>
                    <a:noFill/>
                  </a:tcPr>
                </a:tc>
                <a:extLst>
                  <a:ext uri="{0D108BD9-81ED-4DB2-BD59-A6C34878D82A}">
                    <a16:rowId xmlns:a16="http://schemas.microsoft.com/office/drawing/2014/main" val="10004"/>
                  </a:ext>
                </a:extLst>
              </a:tr>
              <a:tr h="201672">
                <a:tc vMerge="1">
                  <a:txBody>
                    <a:bodyPr/>
                    <a:lstStyle/>
                    <a:p>
                      <a:endParaRPr lang="en-US"/>
                    </a:p>
                  </a:txBody>
                  <a:tcPr/>
                </a:tc>
                <a:tc>
                  <a:txBody>
                    <a:bodyPr/>
                    <a:lstStyle/>
                    <a:p>
                      <a:pPr algn="ctr" fontAlgn="ctr"/>
                      <a:r>
                        <a:rPr lang="en-US" sz="1400" b="0" i="0" u="none" strike="noStrike" dirty="0">
                          <a:solidFill>
                            <a:srgbClr val="000000"/>
                          </a:solidFill>
                          <a:effectLst/>
                          <a:latin typeface="Calibri"/>
                        </a:rPr>
                        <a:t>Licensing/</a:t>
                      </a:r>
                      <a:r>
                        <a:rPr lang="en-US" sz="1400" b="0" i="0" u="none" strike="noStrike" dirty="0" err="1">
                          <a:solidFill>
                            <a:srgbClr val="000000"/>
                          </a:solidFill>
                          <a:effectLst/>
                          <a:latin typeface="Calibri"/>
                        </a:rPr>
                        <a:t>Royalities</a:t>
                      </a:r>
                      <a:r>
                        <a:rPr lang="en-US" sz="1400" b="0" i="0" u="none" strike="noStrike" dirty="0">
                          <a:solidFill>
                            <a:srgbClr val="000000"/>
                          </a:solidFill>
                          <a:effectLst/>
                          <a:latin typeface="Calibri"/>
                        </a:rPr>
                        <a:t>(1.5%)</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Calibri"/>
                        </a:rPr>
                        <a:t>40,000.00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Calibri"/>
                        </a:rPr>
                        <a:t>52,800.00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Calibri"/>
                        </a:rPr>
                        <a:t>158,400.00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Calibri"/>
                        </a:rPr>
                        <a:t>316,800.00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Calibri"/>
                        </a:rPr>
                        <a:t>475,200.00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r h="201672">
                <a:tc rowSpan="8">
                  <a:txBody>
                    <a:bodyPr/>
                    <a:lstStyle/>
                    <a:p>
                      <a:pPr algn="ctr" fontAlgn="ctr"/>
                      <a:r>
                        <a:rPr lang="en-US" sz="1400" b="0" i="0" u="none" strike="noStrike" dirty="0">
                          <a:solidFill>
                            <a:srgbClr val="000000"/>
                          </a:solidFill>
                          <a:effectLst/>
                          <a:latin typeface="Calibri"/>
                        </a:rPr>
                        <a:t>Manufacturing</a:t>
                      </a:r>
                    </a:p>
                  </a:txBody>
                  <a:tcPr marL="9019" marR="9019" marT="9019" marB="0" vert="vert27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sz="1400" b="0" i="0" u="none" strike="noStrike" dirty="0">
                          <a:solidFill>
                            <a:srgbClr val="000000"/>
                          </a:solidFill>
                          <a:effectLst/>
                          <a:latin typeface="Calibri"/>
                        </a:rPr>
                        <a:t>Mixer</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000000"/>
                          </a:solidFill>
                          <a:effectLst/>
                          <a:latin typeface="Calibri"/>
                        </a:rPr>
                        <a:t>65,000.00</a:t>
                      </a:r>
                    </a:p>
                  </a:txBody>
                  <a:tcPr marL="12700" marR="12700" marT="1270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000000"/>
                          </a:solidFill>
                          <a:effectLst/>
                          <a:latin typeface="Calibri"/>
                        </a:rPr>
                        <a:t>500.00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000000"/>
                          </a:solidFill>
                          <a:effectLst/>
                          <a:latin typeface="Calibri"/>
                        </a:rPr>
                        <a:t>500.00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000000"/>
                          </a:solidFill>
                          <a:effectLst/>
                          <a:latin typeface="Calibri"/>
                        </a:rPr>
                        <a:t>500.00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000000"/>
                          </a:solidFill>
                          <a:effectLst/>
                          <a:latin typeface="Calibri"/>
                        </a:rPr>
                        <a:t>500.00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0006"/>
                  </a:ext>
                </a:extLst>
              </a:tr>
              <a:tr h="233106">
                <a:tc vMerge="1">
                  <a:txBody>
                    <a:bodyPr/>
                    <a:lstStyle/>
                    <a:p>
                      <a:endParaRPr lang="en-US"/>
                    </a:p>
                  </a:txBody>
                  <a:tcPr/>
                </a:tc>
                <a:tc>
                  <a:txBody>
                    <a:bodyPr/>
                    <a:lstStyle/>
                    <a:p>
                      <a:pPr algn="ctr" fontAlgn="ctr"/>
                      <a:r>
                        <a:rPr lang="en-US" sz="1400" b="0" i="0" u="none" strike="noStrike" dirty="0">
                          <a:solidFill>
                            <a:srgbClr val="000000"/>
                          </a:solidFill>
                          <a:effectLst/>
                          <a:latin typeface="Calibri"/>
                        </a:rPr>
                        <a:t>Packaging</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a:solidFill>
                            <a:srgbClr val="000000"/>
                          </a:solidFill>
                          <a:effectLst/>
                          <a:latin typeface="Calibri"/>
                        </a:rPr>
                        <a:t>30,000.00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a:rPr>
                        <a:t>250.00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250.00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250.00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250.00</a:t>
                      </a:r>
                    </a:p>
                  </a:txBody>
                  <a:tcPr marL="12700" marR="12700" marT="12700" marB="0" anchor="b">
                    <a:lnL>
                      <a:noFill/>
                    </a:lnL>
                    <a:lnR>
                      <a:noFill/>
                    </a:lnR>
                    <a:lnT>
                      <a:noFill/>
                    </a:lnT>
                    <a:lnB>
                      <a:noFill/>
                    </a:lnB>
                    <a:noFill/>
                  </a:tcPr>
                </a:tc>
                <a:extLst>
                  <a:ext uri="{0D108BD9-81ED-4DB2-BD59-A6C34878D82A}">
                    <a16:rowId xmlns:a16="http://schemas.microsoft.com/office/drawing/2014/main" val="10007"/>
                  </a:ext>
                </a:extLst>
              </a:tr>
              <a:tr h="201672">
                <a:tc vMerge="1">
                  <a:txBody>
                    <a:bodyPr/>
                    <a:lstStyle/>
                    <a:p>
                      <a:endParaRPr lang="en-US"/>
                    </a:p>
                  </a:txBody>
                  <a:tcPr/>
                </a:tc>
                <a:tc>
                  <a:txBody>
                    <a:bodyPr/>
                    <a:lstStyle/>
                    <a:p>
                      <a:pPr algn="ctr" fontAlgn="ctr"/>
                      <a:r>
                        <a:rPr lang="en-US" sz="1400" b="0" i="0" u="none" strike="noStrike">
                          <a:solidFill>
                            <a:srgbClr val="000000"/>
                          </a:solidFill>
                          <a:effectLst/>
                          <a:latin typeface="Calibri"/>
                        </a:rPr>
                        <a:t>Rental</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a:solidFill>
                            <a:srgbClr val="000000"/>
                          </a:solidFill>
                          <a:effectLst/>
                          <a:latin typeface="Calibri"/>
                        </a:rPr>
                        <a:t>30,000.00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a:rPr>
                        <a:t>30,000.00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30,000.00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36,000.00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48,000.00</a:t>
                      </a:r>
                    </a:p>
                  </a:txBody>
                  <a:tcPr marL="12700" marR="12700" marT="12700" marB="0" anchor="b">
                    <a:lnL>
                      <a:noFill/>
                    </a:lnL>
                    <a:lnR>
                      <a:noFill/>
                    </a:lnR>
                    <a:lnT>
                      <a:noFill/>
                    </a:lnT>
                    <a:lnB>
                      <a:noFill/>
                    </a:lnB>
                    <a:noFill/>
                  </a:tcPr>
                </a:tc>
                <a:extLst>
                  <a:ext uri="{0D108BD9-81ED-4DB2-BD59-A6C34878D82A}">
                    <a16:rowId xmlns:a16="http://schemas.microsoft.com/office/drawing/2014/main" val="10008"/>
                  </a:ext>
                </a:extLst>
              </a:tr>
              <a:tr h="201672">
                <a:tc vMerge="1">
                  <a:txBody>
                    <a:bodyPr/>
                    <a:lstStyle/>
                    <a:p>
                      <a:endParaRPr lang="en-US"/>
                    </a:p>
                  </a:txBody>
                  <a:tcPr/>
                </a:tc>
                <a:tc>
                  <a:txBody>
                    <a:bodyPr/>
                    <a:lstStyle/>
                    <a:p>
                      <a:pPr algn="ctr" fontAlgn="ctr"/>
                      <a:r>
                        <a:rPr lang="en-US" sz="1400" b="0" i="0" u="none" strike="noStrike">
                          <a:solidFill>
                            <a:srgbClr val="000000"/>
                          </a:solidFill>
                          <a:effectLst/>
                          <a:latin typeface="Calibri"/>
                        </a:rPr>
                        <a:t>Warehouse</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a:solidFill>
                            <a:srgbClr val="000000"/>
                          </a:solidFill>
                          <a:effectLst/>
                          <a:latin typeface="Calibri"/>
                        </a:rPr>
                        <a:t>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a:rPr>
                        <a:t>12,000.00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36,000.00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72,000.00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108,000.00</a:t>
                      </a:r>
                    </a:p>
                  </a:txBody>
                  <a:tcPr marL="12700" marR="12700" marT="12700" marB="0" anchor="b">
                    <a:lnL>
                      <a:noFill/>
                    </a:lnL>
                    <a:lnR>
                      <a:noFill/>
                    </a:lnR>
                    <a:lnT>
                      <a:noFill/>
                    </a:lnT>
                    <a:lnB>
                      <a:noFill/>
                    </a:lnB>
                    <a:noFill/>
                  </a:tcPr>
                </a:tc>
                <a:extLst>
                  <a:ext uri="{0D108BD9-81ED-4DB2-BD59-A6C34878D82A}">
                    <a16:rowId xmlns:a16="http://schemas.microsoft.com/office/drawing/2014/main" val="10009"/>
                  </a:ext>
                </a:extLst>
              </a:tr>
              <a:tr h="201672">
                <a:tc vMerge="1">
                  <a:txBody>
                    <a:bodyPr/>
                    <a:lstStyle/>
                    <a:p>
                      <a:endParaRPr lang="en-US"/>
                    </a:p>
                  </a:txBody>
                  <a:tcPr/>
                </a:tc>
                <a:tc>
                  <a:txBody>
                    <a:bodyPr/>
                    <a:lstStyle/>
                    <a:p>
                      <a:pPr algn="ctr" fontAlgn="ctr"/>
                      <a:r>
                        <a:rPr lang="en-US" sz="1400" b="0" i="0" u="none" strike="noStrike" dirty="0">
                          <a:solidFill>
                            <a:srgbClr val="000000"/>
                          </a:solidFill>
                          <a:effectLst/>
                          <a:latin typeface="Calibri"/>
                        </a:rPr>
                        <a:t>Manpower</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a:solidFill>
                            <a:srgbClr val="000000"/>
                          </a:solidFill>
                          <a:effectLst/>
                          <a:latin typeface="Calibri"/>
                        </a:rPr>
                        <a:t>168,000.00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dirty="0">
                          <a:solidFill>
                            <a:srgbClr val="000000"/>
                          </a:solidFill>
                          <a:effectLst/>
                          <a:latin typeface="Calibri"/>
                        </a:rPr>
                        <a:t>368,000.00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630,000.00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714,000.00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798,000.00</a:t>
                      </a:r>
                    </a:p>
                  </a:txBody>
                  <a:tcPr marL="12700" marR="12700" marT="12700" marB="0" anchor="b">
                    <a:lnL>
                      <a:noFill/>
                    </a:lnL>
                    <a:lnR>
                      <a:noFill/>
                    </a:lnR>
                    <a:lnT>
                      <a:noFill/>
                    </a:lnT>
                    <a:lnB>
                      <a:noFill/>
                    </a:lnB>
                    <a:noFill/>
                  </a:tcPr>
                </a:tc>
                <a:extLst>
                  <a:ext uri="{0D108BD9-81ED-4DB2-BD59-A6C34878D82A}">
                    <a16:rowId xmlns:a16="http://schemas.microsoft.com/office/drawing/2014/main" val="10010"/>
                  </a:ext>
                </a:extLst>
              </a:tr>
              <a:tr h="201672">
                <a:tc vMerge="1">
                  <a:txBody>
                    <a:bodyPr/>
                    <a:lstStyle/>
                    <a:p>
                      <a:endParaRPr lang="en-US"/>
                    </a:p>
                  </a:txBody>
                  <a:tcPr/>
                </a:tc>
                <a:tc>
                  <a:txBody>
                    <a:bodyPr/>
                    <a:lstStyle/>
                    <a:p>
                      <a:pPr algn="ctr" fontAlgn="ctr"/>
                      <a:r>
                        <a:rPr lang="en-US" sz="1400" b="0" i="0" u="none" strike="noStrike">
                          <a:solidFill>
                            <a:srgbClr val="000000"/>
                          </a:solidFill>
                          <a:effectLst/>
                          <a:latin typeface="Calibri"/>
                        </a:rPr>
                        <a:t>Regulatory Redtap</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a:solidFill>
                            <a:srgbClr val="000000"/>
                          </a:solidFill>
                          <a:effectLst/>
                          <a:latin typeface="Calibri"/>
                        </a:rPr>
                        <a:t>20,000.00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dirty="0">
                          <a:solidFill>
                            <a:srgbClr val="000000"/>
                          </a:solidFill>
                          <a:effectLst/>
                          <a:latin typeface="Calibri"/>
                        </a:rPr>
                        <a:t>25,000.00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30,000.00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35,000.00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40,000.00</a:t>
                      </a:r>
                    </a:p>
                  </a:txBody>
                  <a:tcPr marL="12700" marR="12700" marT="12700" marB="0" anchor="b">
                    <a:lnL>
                      <a:noFill/>
                    </a:lnL>
                    <a:lnR>
                      <a:noFill/>
                    </a:lnR>
                    <a:lnT>
                      <a:noFill/>
                    </a:lnT>
                    <a:lnB>
                      <a:noFill/>
                    </a:lnB>
                    <a:noFill/>
                  </a:tcPr>
                </a:tc>
                <a:extLst>
                  <a:ext uri="{0D108BD9-81ED-4DB2-BD59-A6C34878D82A}">
                    <a16:rowId xmlns:a16="http://schemas.microsoft.com/office/drawing/2014/main" val="10011"/>
                  </a:ext>
                </a:extLst>
              </a:tr>
              <a:tr h="201672">
                <a:tc vMerge="1">
                  <a:txBody>
                    <a:bodyPr/>
                    <a:lstStyle/>
                    <a:p>
                      <a:endParaRPr lang="en-US"/>
                    </a:p>
                  </a:txBody>
                  <a:tcPr/>
                </a:tc>
                <a:tc>
                  <a:txBody>
                    <a:bodyPr/>
                    <a:lstStyle/>
                    <a:p>
                      <a:pPr algn="ctr" fontAlgn="ctr"/>
                      <a:r>
                        <a:rPr lang="en-US" sz="1400" b="0" i="0" u="none" strike="noStrike" dirty="0">
                          <a:solidFill>
                            <a:srgbClr val="000000"/>
                          </a:solidFill>
                          <a:effectLst/>
                          <a:latin typeface="Calibri"/>
                        </a:rPr>
                        <a:t>Insurance</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a:solidFill>
                            <a:srgbClr val="000000"/>
                          </a:solidFill>
                          <a:effectLst/>
                          <a:latin typeface="Calibri"/>
                        </a:rPr>
                        <a:t>10,000.00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a:rPr>
                        <a:t>10,300.00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10,600.00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10,900.00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11,200.00</a:t>
                      </a:r>
                    </a:p>
                  </a:txBody>
                  <a:tcPr marL="12700" marR="12700" marT="12700" marB="0" anchor="b">
                    <a:lnL>
                      <a:noFill/>
                    </a:lnL>
                    <a:lnR>
                      <a:noFill/>
                    </a:lnR>
                    <a:lnT>
                      <a:noFill/>
                    </a:lnT>
                    <a:lnB>
                      <a:noFill/>
                    </a:lnB>
                    <a:noFill/>
                  </a:tcPr>
                </a:tc>
                <a:extLst>
                  <a:ext uri="{0D108BD9-81ED-4DB2-BD59-A6C34878D82A}">
                    <a16:rowId xmlns:a16="http://schemas.microsoft.com/office/drawing/2014/main" val="10012"/>
                  </a:ext>
                </a:extLst>
              </a:tr>
              <a:tr h="201672">
                <a:tc vMerge="1">
                  <a:txBody>
                    <a:bodyPr/>
                    <a:lstStyle/>
                    <a:p>
                      <a:endParaRPr lang="en-US"/>
                    </a:p>
                  </a:txBody>
                  <a:tcPr/>
                </a:tc>
                <a:tc>
                  <a:txBody>
                    <a:bodyPr/>
                    <a:lstStyle/>
                    <a:p>
                      <a:pPr algn="ctr" fontAlgn="ctr"/>
                      <a:r>
                        <a:rPr lang="en-US" sz="1400" b="0" i="0" u="none" strike="noStrike">
                          <a:solidFill>
                            <a:srgbClr val="000000"/>
                          </a:solidFill>
                          <a:effectLst/>
                          <a:latin typeface="Calibri"/>
                        </a:rPr>
                        <a:t>Other Variable Cost</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Calibri"/>
                        </a:rPr>
                        <a:t>20,000.00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Calibri"/>
                        </a:rPr>
                        <a:t>40,000.00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Calibri"/>
                        </a:rPr>
                        <a:t>42,000.00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Calibri"/>
                        </a:rPr>
                        <a:t>44,000.00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Calibri"/>
                        </a:rPr>
                        <a:t>46,000.00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13"/>
                  </a:ext>
                </a:extLst>
              </a:tr>
              <a:tr h="201672">
                <a:tc rowSpan="10">
                  <a:txBody>
                    <a:bodyPr/>
                    <a:lstStyle/>
                    <a:p>
                      <a:pPr algn="ctr" fontAlgn="ctr"/>
                      <a:r>
                        <a:rPr lang="en-US" sz="1400" b="0" i="0" u="none" strike="noStrike" dirty="0">
                          <a:solidFill>
                            <a:srgbClr val="000000"/>
                          </a:solidFill>
                          <a:effectLst/>
                          <a:latin typeface="Calibri"/>
                        </a:rPr>
                        <a:t>Marketing &amp; Sales</a:t>
                      </a:r>
                    </a:p>
                  </a:txBody>
                  <a:tcPr marL="9019" marR="9019" marT="9019" marB="0" vert="vert27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sz="1400" b="0" i="0" u="none" strike="noStrike">
                          <a:solidFill>
                            <a:srgbClr val="000000"/>
                          </a:solidFill>
                          <a:effectLst/>
                          <a:latin typeface="Calibri"/>
                        </a:rPr>
                        <a:t>Website</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dirty="0">
                          <a:solidFill>
                            <a:srgbClr val="000000"/>
                          </a:solidFill>
                          <a:effectLst/>
                          <a:latin typeface="Calibri"/>
                        </a:rPr>
                        <a:t>500.00</a:t>
                      </a:r>
                    </a:p>
                  </a:txBody>
                  <a:tcPr marL="12700" marR="12700" marT="1270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000000"/>
                          </a:solidFill>
                          <a:effectLst/>
                          <a:latin typeface="Calibri"/>
                        </a:rPr>
                        <a:t>500.00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000000"/>
                          </a:solidFill>
                          <a:effectLst/>
                          <a:latin typeface="Calibri"/>
                        </a:rPr>
                        <a:t>500.00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000000"/>
                          </a:solidFill>
                          <a:effectLst/>
                          <a:latin typeface="Calibri"/>
                        </a:rPr>
                        <a:t>500.00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000000"/>
                          </a:solidFill>
                          <a:effectLst/>
                          <a:latin typeface="Calibri"/>
                        </a:rPr>
                        <a:t>500.00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0014"/>
                  </a:ext>
                </a:extLst>
              </a:tr>
              <a:tr h="233106">
                <a:tc vMerge="1">
                  <a:txBody>
                    <a:bodyPr/>
                    <a:lstStyle/>
                    <a:p>
                      <a:endParaRPr lang="en-US"/>
                    </a:p>
                  </a:txBody>
                  <a:tcPr/>
                </a:tc>
                <a:tc>
                  <a:txBody>
                    <a:bodyPr/>
                    <a:lstStyle/>
                    <a:p>
                      <a:pPr algn="ctr" fontAlgn="ctr"/>
                      <a:r>
                        <a:rPr lang="en-US" sz="1400" b="0" i="0" u="none" strike="noStrike">
                          <a:solidFill>
                            <a:srgbClr val="000000"/>
                          </a:solidFill>
                          <a:effectLst/>
                          <a:latin typeface="Calibri"/>
                        </a:rPr>
                        <a:t>Social Media</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dirty="0">
                          <a:solidFill>
                            <a:srgbClr val="000000"/>
                          </a:solidFill>
                          <a:effectLst/>
                          <a:latin typeface="Calibri"/>
                        </a:rPr>
                        <a:t>20,000.00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a:rPr>
                        <a:t>25,000.00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30,000.00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35,000.00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40,000.00</a:t>
                      </a:r>
                    </a:p>
                  </a:txBody>
                  <a:tcPr marL="12700" marR="12700" marT="12700" marB="0" anchor="b">
                    <a:lnL>
                      <a:noFill/>
                    </a:lnL>
                    <a:lnR>
                      <a:noFill/>
                    </a:lnR>
                    <a:lnT>
                      <a:noFill/>
                    </a:lnT>
                    <a:lnB>
                      <a:noFill/>
                    </a:lnB>
                    <a:noFill/>
                  </a:tcPr>
                </a:tc>
                <a:extLst>
                  <a:ext uri="{0D108BD9-81ED-4DB2-BD59-A6C34878D82A}">
                    <a16:rowId xmlns:a16="http://schemas.microsoft.com/office/drawing/2014/main" val="10015"/>
                  </a:ext>
                </a:extLst>
              </a:tr>
              <a:tr h="201672">
                <a:tc vMerge="1">
                  <a:txBody>
                    <a:bodyPr/>
                    <a:lstStyle/>
                    <a:p>
                      <a:endParaRPr lang="en-US"/>
                    </a:p>
                  </a:txBody>
                  <a:tcPr/>
                </a:tc>
                <a:tc>
                  <a:txBody>
                    <a:bodyPr/>
                    <a:lstStyle/>
                    <a:p>
                      <a:pPr algn="ctr" fontAlgn="ctr"/>
                      <a:r>
                        <a:rPr lang="en-US" sz="1400" b="0" i="0" u="none" strike="noStrike">
                          <a:solidFill>
                            <a:srgbClr val="000000"/>
                          </a:solidFill>
                          <a:effectLst/>
                          <a:latin typeface="Calibri"/>
                        </a:rPr>
                        <a:t>Wechat</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a:solidFill>
                            <a:srgbClr val="000000"/>
                          </a:solidFill>
                          <a:effectLst/>
                          <a:latin typeface="Calibri"/>
                        </a:rPr>
                        <a:t>2,000.00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a:rPr>
                        <a:t>3,000.00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4,500.00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6,750.00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7,087.50</a:t>
                      </a:r>
                    </a:p>
                  </a:txBody>
                  <a:tcPr marL="12700" marR="12700" marT="12700" marB="0" anchor="b">
                    <a:lnL>
                      <a:noFill/>
                    </a:lnL>
                    <a:lnR>
                      <a:noFill/>
                    </a:lnR>
                    <a:lnT>
                      <a:noFill/>
                    </a:lnT>
                    <a:lnB>
                      <a:noFill/>
                    </a:lnB>
                    <a:noFill/>
                  </a:tcPr>
                </a:tc>
                <a:extLst>
                  <a:ext uri="{0D108BD9-81ED-4DB2-BD59-A6C34878D82A}">
                    <a16:rowId xmlns:a16="http://schemas.microsoft.com/office/drawing/2014/main" val="10016"/>
                  </a:ext>
                </a:extLst>
              </a:tr>
              <a:tr h="201672">
                <a:tc vMerge="1">
                  <a:txBody>
                    <a:bodyPr/>
                    <a:lstStyle/>
                    <a:p>
                      <a:endParaRPr lang="en-US"/>
                    </a:p>
                  </a:txBody>
                  <a:tcPr/>
                </a:tc>
                <a:tc>
                  <a:txBody>
                    <a:bodyPr/>
                    <a:lstStyle/>
                    <a:p>
                      <a:pPr algn="ctr" fontAlgn="ctr"/>
                      <a:r>
                        <a:rPr lang="en-US" sz="1400" b="0" i="0" u="none" strike="noStrike">
                          <a:solidFill>
                            <a:srgbClr val="000000"/>
                          </a:solidFill>
                          <a:effectLst/>
                          <a:latin typeface="Calibri"/>
                        </a:rPr>
                        <a:t>Tabao</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dirty="0">
                          <a:solidFill>
                            <a:srgbClr val="000000"/>
                          </a:solidFill>
                          <a:effectLst/>
                          <a:latin typeface="Calibri"/>
                        </a:rPr>
                        <a:t>2,000.00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a:rPr>
                        <a:t>3,000.00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4,500.00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6,750.00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7,087.50</a:t>
                      </a:r>
                    </a:p>
                  </a:txBody>
                  <a:tcPr marL="12700" marR="12700" marT="12700" marB="0" anchor="b">
                    <a:lnL>
                      <a:noFill/>
                    </a:lnL>
                    <a:lnR>
                      <a:noFill/>
                    </a:lnR>
                    <a:lnT>
                      <a:noFill/>
                    </a:lnT>
                    <a:lnB>
                      <a:noFill/>
                    </a:lnB>
                    <a:noFill/>
                  </a:tcPr>
                </a:tc>
                <a:extLst>
                  <a:ext uri="{0D108BD9-81ED-4DB2-BD59-A6C34878D82A}">
                    <a16:rowId xmlns:a16="http://schemas.microsoft.com/office/drawing/2014/main" val="10017"/>
                  </a:ext>
                </a:extLst>
              </a:tr>
              <a:tr h="201672">
                <a:tc vMerge="1">
                  <a:txBody>
                    <a:bodyPr/>
                    <a:lstStyle/>
                    <a:p>
                      <a:endParaRPr lang="en-US"/>
                    </a:p>
                  </a:txBody>
                  <a:tcPr/>
                </a:tc>
                <a:tc>
                  <a:txBody>
                    <a:bodyPr/>
                    <a:lstStyle/>
                    <a:p>
                      <a:pPr algn="ctr" fontAlgn="ctr"/>
                      <a:r>
                        <a:rPr lang="en-US" sz="1400" b="0" i="0" u="none" strike="noStrike">
                          <a:solidFill>
                            <a:srgbClr val="000000"/>
                          </a:solidFill>
                          <a:effectLst/>
                          <a:latin typeface="Calibri"/>
                        </a:rPr>
                        <a:t>Alibaba</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a:solidFill>
                            <a:srgbClr val="000000"/>
                          </a:solidFill>
                          <a:effectLst/>
                          <a:latin typeface="Calibri"/>
                        </a:rPr>
                        <a:t>2,000.00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dirty="0">
                          <a:solidFill>
                            <a:srgbClr val="000000"/>
                          </a:solidFill>
                          <a:effectLst/>
                          <a:latin typeface="Calibri"/>
                        </a:rPr>
                        <a:t>3,000.00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4,500.00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6,750.00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7,087.50</a:t>
                      </a:r>
                    </a:p>
                  </a:txBody>
                  <a:tcPr marL="12700" marR="12700" marT="12700" marB="0" anchor="b">
                    <a:lnL>
                      <a:noFill/>
                    </a:lnL>
                    <a:lnR>
                      <a:noFill/>
                    </a:lnR>
                    <a:lnT>
                      <a:noFill/>
                    </a:lnT>
                    <a:lnB>
                      <a:noFill/>
                    </a:lnB>
                    <a:noFill/>
                  </a:tcPr>
                </a:tc>
                <a:extLst>
                  <a:ext uri="{0D108BD9-81ED-4DB2-BD59-A6C34878D82A}">
                    <a16:rowId xmlns:a16="http://schemas.microsoft.com/office/drawing/2014/main" val="10018"/>
                  </a:ext>
                </a:extLst>
              </a:tr>
              <a:tr h="201672">
                <a:tc vMerge="1">
                  <a:txBody>
                    <a:bodyPr/>
                    <a:lstStyle/>
                    <a:p>
                      <a:endParaRPr lang="en-US"/>
                    </a:p>
                  </a:txBody>
                  <a:tcPr/>
                </a:tc>
                <a:tc>
                  <a:txBody>
                    <a:bodyPr/>
                    <a:lstStyle/>
                    <a:p>
                      <a:pPr algn="ctr" fontAlgn="ctr"/>
                      <a:r>
                        <a:rPr lang="en-US" sz="1400" b="0" i="0" u="none" strike="noStrike">
                          <a:solidFill>
                            <a:srgbClr val="000000"/>
                          </a:solidFill>
                          <a:effectLst/>
                          <a:latin typeface="Calibri"/>
                        </a:rPr>
                        <a:t>Online marketing</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a:solidFill>
                            <a:srgbClr val="000000"/>
                          </a:solidFill>
                          <a:effectLst/>
                          <a:latin typeface="Calibri"/>
                        </a:rPr>
                        <a:t>100,000.00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a:rPr>
                        <a:t>140,000.00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196,000.00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274,400.00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384,160.00</a:t>
                      </a:r>
                    </a:p>
                  </a:txBody>
                  <a:tcPr marL="12700" marR="12700" marT="12700" marB="0" anchor="b">
                    <a:lnL>
                      <a:noFill/>
                    </a:lnL>
                    <a:lnR>
                      <a:noFill/>
                    </a:lnR>
                    <a:lnT>
                      <a:noFill/>
                    </a:lnT>
                    <a:lnB>
                      <a:noFill/>
                    </a:lnB>
                    <a:noFill/>
                  </a:tcPr>
                </a:tc>
                <a:extLst>
                  <a:ext uri="{0D108BD9-81ED-4DB2-BD59-A6C34878D82A}">
                    <a16:rowId xmlns:a16="http://schemas.microsoft.com/office/drawing/2014/main" val="10019"/>
                  </a:ext>
                </a:extLst>
              </a:tr>
              <a:tr h="201672">
                <a:tc vMerge="1">
                  <a:txBody>
                    <a:bodyPr/>
                    <a:lstStyle/>
                    <a:p>
                      <a:endParaRPr lang="en-US"/>
                    </a:p>
                  </a:txBody>
                  <a:tcPr/>
                </a:tc>
                <a:tc>
                  <a:txBody>
                    <a:bodyPr/>
                    <a:lstStyle/>
                    <a:p>
                      <a:pPr algn="ctr" fontAlgn="ctr"/>
                      <a:r>
                        <a:rPr lang="en-US" sz="1400" b="0" i="0" u="none" strike="noStrike">
                          <a:solidFill>
                            <a:srgbClr val="000000"/>
                          </a:solidFill>
                          <a:effectLst/>
                          <a:latin typeface="Calibri"/>
                        </a:rPr>
                        <a:t>Mobile marketing</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a:solidFill>
                            <a:srgbClr val="000000"/>
                          </a:solidFill>
                          <a:effectLst/>
                          <a:latin typeface="Calibri"/>
                        </a:rPr>
                        <a:t>100,000.00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dirty="0">
                          <a:solidFill>
                            <a:srgbClr val="000000"/>
                          </a:solidFill>
                          <a:effectLst/>
                          <a:latin typeface="Calibri"/>
                        </a:rPr>
                        <a:t>140,000.00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196,000.00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274,400.00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384,160.00</a:t>
                      </a:r>
                    </a:p>
                  </a:txBody>
                  <a:tcPr marL="12700" marR="12700" marT="12700" marB="0" anchor="b">
                    <a:lnL>
                      <a:noFill/>
                    </a:lnL>
                    <a:lnR>
                      <a:noFill/>
                    </a:lnR>
                    <a:lnT>
                      <a:noFill/>
                    </a:lnT>
                    <a:lnB>
                      <a:noFill/>
                    </a:lnB>
                    <a:noFill/>
                  </a:tcPr>
                </a:tc>
                <a:extLst>
                  <a:ext uri="{0D108BD9-81ED-4DB2-BD59-A6C34878D82A}">
                    <a16:rowId xmlns:a16="http://schemas.microsoft.com/office/drawing/2014/main" val="10020"/>
                  </a:ext>
                </a:extLst>
              </a:tr>
              <a:tr h="201672">
                <a:tc vMerge="1">
                  <a:txBody>
                    <a:bodyPr/>
                    <a:lstStyle/>
                    <a:p>
                      <a:endParaRPr lang="en-US"/>
                    </a:p>
                  </a:txBody>
                  <a:tcPr/>
                </a:tc>
                <a:tc>
                  <a:txBody>
                    <a:bodyPr/>
                    <a:lstStyle/>
                    <a:p>
                      <a:pPr algn="ctr" fontAlgn="ctr"/>
                      <a:r>
                        <a:rPr lang="en-US" sz="1400" b="0" i="0" u="none" strike="noStrike">
                          <a:solidFill>
                            <a:srgbClr val="000000"/>
                          </a:solidFill>
                          <a:effectLst/>
                          <a:latin typeface="Calibri"/>
                        </a:rPr>
                        <a:t>Endorsement</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a:solidFill>
                            <a:srgbClr val="000000"/>
                          </a:solidFill>
                          <a:effectLst/>
                          <a:latin typeface="Calibri"/>
                        </a:rPr>
                        <a:t>20,000.00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dirty="0">
                          <a:solidFill>
                            <a:srgbClr val="000000"/>
                          </a:solidFill>
                          <a:effectLst/>
                          <a:latin typeface="Calibri"/>
                        </a:rPr>
                        <a:t>500,000.00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1,000,000.00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2,000,000.00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3,000,000.00</a:t>
                      </a:r>
                    </a:p>
                  </a:txBody>
                  <a:tcPr marL="12700" marR="12700" marT="12700" marB="0" anchor="b">
                    <a:lnL>
                      <a:noFill/>
                    </a:lnL>
                    <a:lnR>
                      <a:noFill/>
                    </a:lnR>
                    <a:lnT>
                      <a:noFill/>
                    </a:lnT>
                    <a:lnB>
                      <a:noFill/>
                    </a:lnB>
                    <a:noFill/>
                  </a:tcPr>
                </a:tc>
                <a:extLst>
                  <a:ext uri="{0D108BD9-81ED-4DB2-BD59-A6C34878D82A}">
                    <a16:rowId xmlns:a16="http://schemas.microsoft.com/office/drawing/2014/main" val="10021"/>
                  </a:ext>
                </a:extLst>
              </a:tr>
              <a:tr h="201672">
                <a:tc vMerge="1">
                  <a:txBody>
                    <a:bodyPr/>
                    <a:lstStyle/>
                    <a:p>
                      <a:endParaRPr lang="en-US"/>
                    </a:p>
                  </a:txBody>
                  <a:tcPr/>
                </a:tc>
                <a:tc>
                  <a:txBody>
                    <a:bodyPr/>
                    <a:lstStyle/>
                    <a:p>
                      <a:pPr algn="ctr" fontAlgn="ctr"/>
                      <a:r>
                        <a:rPr lang="en-US" sz="1400" b="0" i="0" u="none" strike="noStrike">
                          <a:solidFill>
                            <a:srgbClr val="000000"/>
                          </a:solidFill>
                          <a:effectLst/>
                          <a:latin typeface="Calibri"/>
                        </a:rPr>
                        <a:t>Customer service</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b"/>
                      <a:r>
                        <a:rPr lang="en-US" sz="1400" b="0" i="0" u="none" strike="noStrike">
                          <a:solidFill>
                            <a:srgbClr val="000000"/>
                          </a:solidFill>
                          <a:effectLst/>
                          <a:latin typeface="Calibri"/>
                        </a:rPr>
                        <a:t>10,000.00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a:rPr>
                        <a:t>20,000.00</a:t>
                      </a:r>
                    </a:p>
                  </a:txBody>
                  <a:tcPr marL="12700" marR="12700" marT="12700" marB="0" anchor="b">
                    <a:lnL>
                      <a:noFill/>
                    </a:lnL>
                    <a:lnR>
                      <a:noFill/>
                    </a:lnR>
                    <a:lnT>
                      <a:noFill/>
                    </a:lnT>
                    <a:lnB>
                      <a:noFill/>
                    </a:lnB>
                    <a:noFill/>
                  </a:tcPr>
                </a:tc>
                <a:tc>
                  <a:txBody>
                    <a:bodyPr/>
                    <a:lstStyle/>
                    <a:p>
                      <a:pPr algn="ctr" fontAlgn="b"/>
                      <a:r>
                        <a:rPr lang="en-US" sz="1400" b="0" i="0" u="none" strike="noStrike" dirty="0">
                          <a:solidFill>
                            <a:srgbClr val="000000"/>
                          </a:solidFill>
                          <a:effectLst/>
                          <a:latin typeface="Calibri"/>
                        </a:rPr>
                        <a:t>40,000.00</a:t>
                      </a:r>
                    </a:p>
                  </a:txBody>
                  <a:tcPr marL="12700" marR="12700" marT="12700" marB="0" anchor="b">
                    <a:lnL>
                      <a:noFill/>
                    </a:lnL>
                    <a:lnR>
                      <a:noFill/>
                    </a:lnR>
                    <a:lnT>
                      <a:noFill/>
                    </a:lnT>
                    <a:lnB>
                      <a:noFill/>
                    </a:lnB>
                    <a:noFill/>
                  </a:tcPr>
                </a:tc>
                <a:tc>
                  <a:txBody>
                    <a:bodyPr/>
                    <a:lstStyle/>
                    <a:p>
                      <a:pPr algn="ctr" fontAlgn="b"/>
                      <a:r>
                        <a:rPr lang="en-US" sz="1400" b="0" i="0" u="none" strike="noStrike" dirty="0">
                          <a:solidFill>
                            <a:srgbClr val="000000"/>
                          </a:solidFill>
                          <a:effectLst/>
                          <a:latin typeface="Calibri"/>
                        </a:rPr>
                        <a:t>80,000.00</a:t>
                      </a:r>
                    </a:p>
                  </a:txBody>
                  <a:tcPr marL="12700" marR="12700" marT="12700"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a:rPr>
                        <a:t>160,000.00</a:t>
                      </a:r>
                    </a:p>
                  </a:txBody>
                  <a:tcPr marL="12700" marR="12700" marT="12700" marB="0" anchor="b">
                    <a:lnL>
                      <a:noFill/>
                    </a:lnL>
                    <a:lnR>
                      <a:noFill/>
                    </a:lnR>
                    <a:lnT>
                      <a:noFill/>
                    </a:lnT>
                    <a:lnB>
                      <a:noFill/>
                    </a:lnB>
                    <a:noFill/>
                  </a:tcPr>
                </a:tc>
                <a:extLst>
                  <a:ext uri="{0D108BD9-81ED-4DB2-BD59-A6C34878D82A}">
                    <a16:rowId xmlns:a16="http://schemas.microsoft.com/office/drawing/2014/main" val="10022"/>
                  </a:ext>
                </a:extLst>
              </a:tr>
              <a:tr h="201672">
                <a:tc vMerge="1">
                  <a:txBody>
                    <a:bodyPr/>
                    <a:lstStyle/>
                    <a:p>
                      <a:endParaRPr lang="en-US"/>
                    </a:p>
                  </a:txBody>
                  <a:tcPr/>
                </a:tc>
                <a:tc>
                  <a:txBody>
                    <a:bodyPr/>
                    <a:lstStyle/>
                    <a:p>
                      <a:pPr algn="ctr" fontAlgn="ctr"/>
                      <a:r>
                        <a:rPr lang="en-US" sz="1400" b="0" i="0" u="none" strike="noStrike">
                          <a:solidFill>
                            <a:srgbClr val="000000"/>
                          </a:solidFill>
                          <a:effectLst/>
                          <a:latin typeface="Calibri"/>
                        </a:rPr>
                        <a:t>Customer engagement</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Calibri"/>
                        </a:rPr>
                        <a:t>100,000.00</a:t>
                      </a:r>
                    </a:p>
                  </a:txBody>
                  <a:tcPr marL="12700" marR="12700" marT="1270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Calibri"/>
                        </a:rPr>
                        <a:t>300,000.00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Calibri"/>
                        </a:rPr>
                        <a:t>900,000.00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libri"/>
                        </a:rPr>
                        <a:t>2,700,000.00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libri"/>
                        </a:rPr>
                        <a:t>8,100,000.00</a:t>
                      </a:r>
                    </a:p>
                  </a:txBody>
                  <a:tcPr marL="12700" marR="12700" marT="12700" marB="0" anchor="b">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23"/>
                  </a:ext>
                </a:extLst>
              </a:tr>
              <a:tr h="201672">
                <a:tc>
                  <a:txBody>
                    <a:bodyPr/>
                    <a:lstStyle/>
                    <a:p>
                      <a:pPr algn="ctr" fontAlgn="b"/>
                      <a:endParaRPr lang="en-US" sz="1400" b="0" i="0" u="none" strike="noStrike">
                        <a:solidFill>
                          <a:srgbClr val="000000"/>
                        </a:solidFill>
                        <a:effectLst/>
                        <a:latin typeface="Calibri"/>
                      </a:endParaRPr>
                    </a:p>
                  </a:txBody>
                  <a:tcPr marL="9019" marR="9019" marT="901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sz="1400" b="1" i="0" u="none" strike="noStrike">
                          <a:solidFill>
                            <a:srgbClr val="000000"/>
                          </a:solidFill>
                          <a:effectLst/>
                          <a:latin typeface="Calibri"/>
                        </a:rPr>
                        <a:t>Indirect Expanse</a:t>
                      </a:r>
                    </a:p>
                  </a:txBody>
                  <a:tcPr marL="9019" marR="9019" marT="90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FF0000"/>
                          </a:solidFill>
                          <a:effectLst/>
                          <a:latin typeface="Calibri"/>
                        </a:rPr>
                        <a:t>824,500.00</a:t>
                      </a:r>
                    </a:p>
                  </a:txBody>
                  <a:tcPr marL="12700" marR="12700" marT="1270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FF0000"/>
                          </a:solidFill>
                          <a:effectLst/>
                          <a:latin typeface="Calibri"/>
                        </a:rPr>
                        <a:t>1,728,350.00</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FF0000"/>
                          </a:solidFill>
                          <a:effectLst/>
                          <a:latin typeface="Calibri"/>
                        </a:rPr>
                        <a:t>3,371,250.00</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a:solidFill>
                            <a:srgbClr val="FF0000"/>
                          </a:solidFill>
                          <a:effectLst/>
                          <a:latin typeface="Calibri"/>
                        </a:rPr>
                        <a:t>6,679,000.00</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b"/>
                      <a:r>
                        <a:rPr lang="en-US" sz="1400" b="0" i="0" u="none" strike="noStrike" dirty="0">
                          <a:solidFill>
                            <a:srgbClr val="FF0000"/>
                          </a:solidFill>
                          <a:effectLst/>
                          <a:latin typeface="Calibri"/>
                        </a:rPr>
                        <a:t>13,689,732.50</a:t>
                      </a:r>
                    </a:p>
                  </a:txBody>
                  <a:tcPr marL="12700" marR="12700" marT="12700" marB="0" anchor="b">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0024"/>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880017726"/>
              </p:ext>
            </p:extLst>
          </p:nvPr>
        </p:nvGraphicFramePr>
        <p:xfrm>
          <a:off x="937554" y="3622842"/>
          <a:ext cx="3454400" cy="2124066"/>
        </p:xfrm>
        <a:graphic>
          <a:graphicData uri="http://schemas.openxmlformats.org/drawingml/2006/table">
            <a:tbl>
              <a:tblPr/>
              <a:tblGrid>
                <a:gridCol w="1574800">
                  <a:extLst>
                    <a:ext uri="{9D8B030D-6E8A-4147-A177-3AD203B41FA5}">
                      <a16:colId xmlns:a16="http://schemas.microsoft.com/office/drawing/2014/main" val="20000"/>
                    </a:ext>
                  </a:extLst>
                </a:gridCol>
                <a:gridCol w="1206500">
                  <a:extLst>
                    <a:ext uri="{9D8B030D-6E8A-4147-A177-3AD203B41FA5}">
                      <a16:colId xmlns:a16="http://schemas.microsoft.com/office/drawing/2014/main" val="20001"/>
                    </a:ext>
                  </a:extLst>
                </a:gridCol>
                <a:gridCol w="673100">
                  <a:extLst>
                    <a:ext uri="{9D8B030D-6E8A-4147-A177-3AD203B41FA5}">
                      <a16:colId xmlns:a16="http://schemas.microsoft.com/office/drawing/2014/main" val="20002"/>
                    </a:ext>
                  </a:extLst>
                </a:gridCol>
              </a:tblGrid>
              <a:tr h="303438">
                <a:tc rowSpan="4">
                  <a:txBody>
                    <a:bodyPr/>
                    <a:lstStyle/>
                    <a:p>
                      <a:pPr algn="ctr" fontAlgn="ctr"/>
                      <a:r>
                        <a:rPr lang="en-US" sz="1100" b="0" i="0" u="none" strike="noStrike">
                          <a:solidFill>
                            <a:srgbClr val="000000"/>
                          </a:solidFill>
                          <a:effectLst/>
                          <a:latin typeface="Calibri"/>
                        </a:rPr>
                        <a:t>Raw Material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a:rPr>
                        <a:t>siRNA</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USD</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3438">
                <a:tc vMerge="1">
                  <a:txBody>
                    <a:bodyPr/>
                    <a:lstStyle/>
                    <a:p>
                      <a:endParaRPr lang="en-US"/>
                    </a:p>
                  </a:txBody>
                  <a:tcPr/>
                </a:tc>
                <a:tc>
                  <a:txBody>
                    <a:bodyPr/>
                    <a:lstStyle/>
                    <a:p>
                      <a:pPr algn="ctr" fontAlgn="ctr"/>
                      <a:r>
                        <a:rPr lang="en-US" sz="1100" b="0" i="0" u="none" strike="noStrike">
                          <a:solidFill>
                            <a:srgbClr val="000000"/>
                          </a:solidFill>
                          <a:effectLst/>
                          <a:latin typeface="Calibri"/>
                        </a:rPr>
                        <a:t>Hydrogel base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a:rPr>
                        <a:t>1.02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3438">
                <a:tc vMerge="1">
                  <a:txBody>
                    <a:bodyPr/>
                    <a:lstStyle/>
                    <a:p>
                      <a:endParaRPr lang="en-US"/>
                    </a:p>
                  </a:txBody>
                  <a:tcPr/>
                </a:tc>
                <a:tc>
                  <a:txBody>
                    <a:bodyPr/>
                    <a:lstStyle/>
                    <a:p>
                      <a:pPr algn="ctr" fontAlgn="ctr"/>
                      <a:r>
                        <a:rPr lang="en-US" sz="1100" b="0" i="0" u="none" strike="noStrike" dirty="0">
                          <a:solidFill>
                            <a:srgbClr val="000000"/>
                          </a:solidFill>
                          <a:effectLst/>
                          <a:latin typeface="Calibri"/>
                        </a:rPr>
                        <a:t>applicator</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a:rPr>
                        <a:t>5.86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3438">
                <a:tc vMerge="1">
                  <a:txBody>
                    <a:bodyPr/>
                    <a:lstStyle/>
                    <a:p>
                      <a:endParaRPr lang="en-US"/>
                    </a:p>
                  </a:txBody>
                  <a:tcPr/>
                </a:tc>
                <a:tc>
                  <a:txBody>
                    <a:bodyPr/>
                    <a:lstStyle/>
                    <a:p>
                      <a:pPr algn="ctr" fontAlgn="ctr"/>
                      <a:r>
                        <a:rPr lang="en-US" sz="1100" b="0" i="0" u="none" strike="noStrike">
                          <a:solidFill>
                            <a:srgbClr val="000000"/>
                          </a:solidFill>
                          <a:effectLst/>
                          <a:latin typeface="Calibri"/>
                        </a:rPr>
                        <a:t>Inventory</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a:rPr>
                        <a:t>0.5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3438">
                <a:tc>
                  <a:txBody>
                    <a:bodyPr/>
                    <a:lstStyle/>
                    <a:p>
                      <a:pPr algn="ctr" fontAlgn="ctr"/>
                      <a:r>
                        <a:rPr lang="en-US" sz="1100" b="0" i="0" u="none" strike="noStrike">
                          <a:solidFill>
                            <a:srgbClr val="000000"/>
                          </a:solidFill>
                          <a:effectLst/>
                          <a:latin typeface="Calibri"/>
                        </a:rPr>
                        <a:t>Distribution cost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a:rPr>
                        <a:t>Topname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a:rPr>
                        <a:t>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3438">
                <a:tc>
                  <a:txBody>
                    <a:bodyPr/>
                    <a:lstStyle/>
                    <a:p>
                      <a:pPr algn="ctr" fontAlgn="b"/>
                      <a:r>
                        <a:rPr lang="en-US" sz="1100" b="0" i="0" u="none" strike="noStrike">
                          <a:solidFill>
                            <a:srgbClr val="000000"/>
                          </a:solidFill>
                          <a:effectLst/>
                          <a:latin typeface="Calibri"/>
                        </a:rPr>
                        <a:t>Cost per unit</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10.38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3438">
                <a:tc>
                  <a:txBody>
                    <a:bodyPr/>
                    <a:lstStyle/>
                    <a:p>
                      <a:pPr algn="ctr" fontAlgn="b"/>
                      <a:r>
                        <a:rPr lang="en-US" sz="1100" b="0" i="0" u="none" strike="noStrike">
                          <a:solidFill>
                            <a:srgbClr val="000000"/>
                          </a:solidFill>
                          <a:effectLst/>
                          <a:latin typeface="Calibri"/>
                        </a:rPr>
                        <a:t>Retail price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effectLst/>
                          <a:latin typeface="Calibri"/>
                        </a:rPr>
                        <a:t>88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a:rPr>
                        <a:t>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4"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-Finance</a:t>
            </a:r>
          </a:p>
        </p:txBody>
      </p:sp>
    </p:spTree>
    <p:extLst>
      <p:ext uri="{BB962C8B-B14F-4D97-AF65-F5344CB8AC3E}">
        <p14:creationId xmlns:p14="http://schemas.microsoft.com/office/powerpoint/2010/main" val="21844486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11661063"/>
              </p:ext>
            </p:extLst>
          </p:nvPr>
        </p:nvGraphicFramePr>
        <p:xfrm>
          <a:off x="2038211" y="1850066"/>
          <a:ext cx="9531614" cy="4810433"/>
        </p:xfrm>
        <a:graphic>
          <a:graphicData uri="http://schemas.openxmlformats.org/drawingml/2006/table">
            <a:tbl>
              <a:tblPr/>
              <a:tblGrid>
                <a:gridCol w="2566930">
                  <a:extLst>
                    <a:ext uri="{9D8B030D-6E8A-4147-A177-3AD203B41FA5}">
                      <a16:colId xmlns:a16="http://schemas.microsoft.com/office/drawing/2014/main" val="20000"/>
                    </a:ext>
                  </a:extLst>
                </a:gridCol>
                <a:gridCol w="1377838">
                  <a:extLst>
                    <a:ext uri="{9D8B030D-6E8A-4147-A177-3AD203B41FA5}">
                      <a16:colId xmlns:a16="http://schemas.microsoft.com/office/drawing/2014/main" val="20001"/>
                    </a:ext>
                  </a:extLst>
                </a:gridCol>
                <a:gridCol w="1340088">
                  <a:extLst>
                    <a:ext uri="{9D8B030D-6E8A-4147-A177-3AD203B41FA5}">
                      <a16:colId xmlns:a16="http://schemas.microsoft.com/office/drawing/2014/main" val="20002"/>
                    </a:ext>
                  </a:extLst>
                </a:gridCol>
                <a:gridCol w="1340088">
                  <a:extLst>
                    <a:ext uri="{9D8B030D-6E8A-4147-A177-3AD203B41FA5}">
                      <a16:colId xmlns:a16="http://schemas.microsoft.com/office/drawing/2014/main" val="20003"/>
                    </a:ext>
                  </a:extLst>
                </a:gridCol>
                <a:gridCol w="1453335">
                  <a:extLst>
                    <a:ext uri="{9D8B030D-6E8A-4147-A177-3AD203B41FA5}">
                      <a16:colId xmlns:a16="http://schemas.microsoft.com/office/drawing/2014/main" val="20004"/>
                    </a:ext>
                  </a:extLst>
                </a:gridCol>
                <a:gridCol w="1453335">
                  <a:extLst>
                    <a:ext uri="{9D8B030D-6E8A-4147-A177-3AD203B41FA5}">
                      <a16:colId xmlns:a16="http://schemas.microsoft.com/office/drawing/2014/main" val="20005"/>
                    </a:ext>
                  </a:extLst>
                </a:gridCol>
              </a:tblGrid>
              <a:tr h="335534">
                <a:tc>
                  <a:txBody>
                    <a:bodyPr/>
                    <a:lstStyle/>
                    <a:p>
                      <a:pPr algn="ctr" fontAlgn="b"/>
                      <a:endParaRPr lang="en-US" sz="1800" b="1"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r>
                        <a:rPr lang="en-US" sz="1800" b="1" i="0" u="none" strike="noStrike" dirty="0">
                          <a:solidFill>
                            <a:srgbClr val="000000"/>
                          </a:solidFill>
                          <a:effectLst/>
                          <a:latin typeface="Calibri"/>
                        </a:rPr>
                        <a:t>FY1</a:t>
                      </a:r>
                    </a:p>
                  </a:txBody>
                  <a:tcPr marL="12700" marR="12700" marT="12700" marB="0" anchor="b">
                    <a:lnL>
                      <a:noFill/>
                    </a:lnL>
                    <a:lnR>
                      <a:noFill/>
                    </a:lnR>
                    <a:lnT>
                      <a:noFill/>
                    </a:lnT>
                    <a:lnB>
                      <a:noFill/>
                    </a:lnB>
                  </a:tcPr>
                </a:tc>
                <a:tc>
                  <a:txBody>
                    <a:bodyPr/>
                    <a:lstStyle/>
                    <a:p>
                      <a:pPr algn="ctr" fontAlgn="b"/>
                      <a:r>
                        <a:rPr lang="en-US" sz="1800" b="1" i="0" u="none" strike="noStrike" dirty="0">
                          <a:solidFill>
                            <a:srgbClr val="000000"/>
                          </a:solidFill>
                          <a:effectLst/>
                          <a:latin typeface="Calibri"/>
                        </a:rPr>
                        <a:t>FY2</a:t>
                      </a:r>
                    </a:p>
                  </a:txBody>
                  <a:tcPr marL="12700" marR="12700" marT="12700" marB="0" anchor="b">
                    <a:lnL>
                      <a:noFill/>
                    </a:lnL>
                    <a:lnR>
                      <a:noFill/>
                    </a:lnR>
                    <a:lnT>
                      <a:noFill/>
                    </a:lnT>
                    <a:lnB>
                      <a:noFill/>
                    </a:lnB>
                  </a:tcPr>
                </a:tc>
                <a:tc>
                  <a:txBody>
                    <a:bodyPr/>
                    <a:lstStyle/>
                    <a:p>
                      <a:pPr algn="ctr" fontAlgn="b"/>
                      <a:r>
                        <a:rPr lang="en-US" sz="1800" b="1" i="0" u="none" strike="noStrike" dirty="0">
                          <a:solidFill>
                            <a:srgbClr val="000000"/>
                          </a:solidFill>
                          <a:effectLst/>
                          <a:latin typeface="Calibri"/>
                        </a:rPr>
                        <a:t>FY3</a:t>
                      </a:r>
                    </a:p>
                  </a:txBody>
                  <a:tcPr marL="12700" marR="12700" marT="12700" marB="0" anchor="b">
                    <a:lnL>
                      <a:noFill/>
                    </a:lnL>
                    <a:lnR>
                      <a:noFill/>
                    </a:lnR>
                    <a:lnT>
                      <a:noFill/>
                    </a:lnT>
                    <a:lnB>
                      <a:noFill/>
                    </a:lnB>
                  </a:tcPr>
                </a:tc>
                <a:tc>
                  <a:txBody>
                    <a:bodyPr/>
                    <a:lstStyle/>
                    <a:p>
                      <a:pPr algn="ctr" fontAlgn="b"/>
                      <a:r>
                        <a:rPr lang="en-US" sz="1800" b="1" i="0" u="none" strike="noStrike" dirty="0">
                          <a:solidFill>
                            <a:srgbClr val="000000"/>
                          </a:solidFill>
                          <a:effectLst/>
                          <a:latin typeface="Calibri"/>
                        </a:rPr>
                        <a:t>FY4</a:t>
                      </a:r>
                    </a:p>
                  </a:txBody>
                  <a:tcPr marL="12700" marR="12700" marT="12700" marB="0" anchor="b">
                    <a:lnL>
                      <a:noFill/>
                    </a:lnL>
                    <a:lnR>
                      <a:noFill/>
                    </a:lnR>
                    <a:lnT>
                      <a:noFill/>
                    </a:lnT>
                    <a:lnB>
                      <a:noFill/>
                    </a:lnB>
                  </a:tcPr>
                </a:tc>
                <a:tc>
                  <a:txBody>
                    <a:bodyPr/>
                    <a:lstStyle/>
                    <a:p>
                      <a:pPr algn="ctr" fontAlgn="b"/>
                      <a:r>
                        <a:rPr lang="en-US" sz="1800" b="1" i="0" u="none" strike="noStrike" dirty="0">
                          <a:solidFill>
                            <a:srgbClr val="000000"/>
                          </a:solidFill>
                          <a:effectLst/>
                          <a:latin typeface="Calibri"/>
                        </a:rPr>
                        <a:t>FY5</a:t>
                      </a:r>
                    </a:p>
                  </a:txBody>
                  <a:tcPr marL="12700" marR="12700" marT="12700" marB="0" anchor="b">
                    <a:lnL>
                      <a:noFill/>
                    </a:lnL>
                    <a:lnR>
                      <a:noFill/>
                    </a:lnR>
                    <a:lnT>
                      <a:noFill/>
                    </a:lnT>
                    <a:lnB>
                      <a:noFill/>
                    </a:lnB>
                  </a:tcPr>
                </a:tc>
                <a:extLst>
                  <a:ext uri="{0D108BD9-81ED-4DB2-BD59-A6C34878D82A}">
                    <a16:rowId xmlns:a16="http://schemas.microsoft.com/office/drawing/2014/main" val="10000"/>
                  </a:ext>
                </a:extLst>
              </a:tr>
              <a:tr h="301043">
                <a:tc>
                  <a:txBody>
                    <a:bodyPr/>
                    <a:lstStyle/>
                    <a:p>
                      <a:pPr algn="ctr" fontAlgn="b"/>
                      <a:r>
                        <a:rPr lang="en-US" sz="1800" b="1" i="0" u="none" strike="noStrike" dirty="0">
                          <a:solidFill>
                            <a:srgbClr val="000000"/>
                          </a:solidFill>
                          <a:effectLst/>
                          <a:latin typeface="Calibri"/>
                        </a:rPr>
                        <a:t>NPBT</a:t>
                      </a:r>
                    </a:p>
                  </a:txBody>
                  <a:tcPr marL="12700" marR="12700" marT="12700" marB="0" anchor="b">
                    <a:lnL>
                      <a:noFill/>
                    </a:lnL>
                    <a:lnR>
                      <a:noFill/>
                    </a:lnR>
                    <a:lnT>
                      <a:noFill/>
                    </a:lnT>
                    <a:lnB>
                      <a:noFill/>
                    </a:lnB>
                  </a:tcPr>
                </a:tc>
                <a:tc>
                  <a:txBody>
                    <a:bodyPr/>
                    <a:lstStyle/>
                    <a:p>
                      <a:pPr algn="r" fontAlgn="b"/>
                      <a:r>
                        <a:rPr lang="en-US" sz="1800" b="0" i="0" u="none" strike="noStrike" dirty="0">
                          <a:solidFill>
                            <a:srgbClr val="000000"/>
                          </a:solidFill>
                          <a:effectLst/>
                          <a:latin typeface="Calibri"/>
                        </a:rPr>
                        <a:t>-824,500.00</a:t>
                      </a:r>
                    </a:p>
                  </a:txBody>
                  <a:tcPr marL="12700" marR="12700" marT="12700" marB="0" anchor="b">
                    <a:lnL>
                      <a:noFill/>
                    </a:lnL>
                    <a:lnR>
                      <a:noFill/>
                    </a:lnR>
                    <a:lnT>
                      <a:noFill/>
                    </a:lnT>
                    <a:lnB>
                      <a:noFill/>
                    </a:lnB>
                  </a:tcPr>
                </a:tc>
                <a:tc>
                  <a:txBody>
                    <a:bodyPr/>
                    <a:lstStyle/>
                    <a:p>
                      <a:pPr algn="r" fontAlgn="b"/>
                      <a:r>
                        <a:rPr lang="en-US" sz="1800" b="0" i="0" u="none" strike="noStrike" dirty="0">
                          <a:solidFill>
                            <a:srgbClr val="000000"/>
                          </a:solidFill>
                          <a:effectLst/>
                          <a:latin typeface="Calibri"/>
                        </a:rPr>
                        <a:t>981,650.00</a:t>
                      </a:r>
                    </a:p>
                  </a:txBody>
                  <a:tcPr marL="12700" marR="12700" marT="12700" marB="0" anchor="b">
                    <a:lnL>
                      <a:noFill/>
                    </a:lnL>
                    <a:lnR>
                      <a:noFill/>
                    </a:lnR>
                    <a:lnT>
                      <a:noFill/>
                    </a:lnT>
                    <a:lnB>
                      <a:noFill/>
                    </a:lnB>
                  </a:tcPr>
                </a:tc>
                <a:tc>
                  <a:txBody>
                    <a:bodyPr/>
                    <a:lstStyle/>
                    <a:p>
                      <a:pPr algn="r" fontAlgn="b"/>
                      <a:r>
                        <a:rPr lang="en-US" sz="1800" b="0" i="0" u="none" strike="noStrike">
                          <a:solidFill>
                            <a:srgbClr val="000000"/>
                          </a:solidFill>
                          <a:effectLst/>
                          <a:latin typeface="Calibri"/>
                        </a:rPr>
                        <a:t>4,758,750.00</a:t>
                      </a:r>
                    </a:p>
                  </a:txBody>
                  <a:tcPr marL="12700" marR="12700" marT="12700" marB="0" anchor="b">
                    <a:lnL>
                      <a:noFill/>
                    </a:lnL>
                    <a:lnR>
                      <a:noFill/>
                    </a:lnR>
                    <a:lnT>
                      <a:noFill/>
                    </a:lnT>
                    <a:lnB>
                      <a:noFill/>
                    </a:lnB>
                  </a:tcPr>
                </a:tc>
                <a:tc>
                  <a:txBody>
                    <a:bodyPr/>
                    <a:lstStyle/>
                    <a:p>
                      <a:pPr algn="r" fontAlgn="b"/>
                      <a:r>
                        <a:rPr lang="en-US" sz="1800" b="0" i="0" u="none" strike="noStrike">
                          <a:solidFill>
                            <a:srgbClr val="000000"/>
                          </a:solidFill>
                          <a:effectLst/>
                          <a:latin typeface="Calibri"/>
                        </a:rPr>
                        <a:t>9,581,000.00</a:t>
                      </a:r>
                    </a:p>
                  </a:txBody>
                  <a:tcPr marL="12700" marR="12700" marT="12700" marB="0" anchor="b">
                    <a:lnL>
                      <a:noFill/>
                    </a:lnL>
                    <a:lnR>
                      <a:noFill/>
                    </a:lnR>
                    <a:lnT>
                      <a:noFill/>
                    </a:lnT>
                    <a:lnB>
                      <a:noFill/>
                    </a:lnB>
                  </a:tcPr>
                </a:tc>
                <a:tc>
                  <a:txBody>
                    <a:bodyPr/>
                    <a:lstStyle/>
                    <a:p>
                      <a:pPr algn="r" fontAlgn="b"/>
                      <a:r>
                        <a:rPr lang="en-US" sz="1800" b="0" i="0" u="none" strike="noStrike">
                          <a:solidFill>
                            <a:srgbClr val="000000"/>
                          </a:solidFill>
                          <a:effectLst/>
                          <a:latin typeface="Calibri"/>
                        </a:rPr>
                        <a:t>10,700,267.50</a:t>
                      </a:r>
                    </a:p>
                  </a:txBody>
                  <a:tcPr marL="12700" marR="12700" marT="12700" marB="0" anchor="b">
                    <a:lnL>
                      <a:noFill/>
                    </a:lnL>
                    <a:lnR>
                      <a:noFill/>
                    </a:lnR>
                    <a:lnT>
                      <a:noFill/>
                    </a:lnT>
                    <a:lnB>
                      <a:noFill/>
                    </a:lnB>
                  </a:tcPr>
                </a:tc>
                <a:extLst>
                  <a:ext uri="{0D108BD9-81ED-4DB2-BD59-A6C34878D82A}">
                    <a16:rowId xmlns:a16="http://schemas.microsoft.com/office/drawing/2014/main" val="10001"/>
                  </a:ext>
                </a:extLst>
              </a:tr>
              <a:tr h="301043">
                <a:tc>
                  <a:txBody>
                    <a:bodyPr/>
                    <a:lstStyle/>
                    <a:p>
                      <a:pPr algn="ctr" fontAlgn="b"/>
                      <a:r>
                        <a:rPr lang="en-US" sz="1800" b="1" i="0" u="none" strike="noStrike" dirty="0">
                          <a:solidFill>
                            <a:srgbClr val="000000"/>
                          </a:solidFill>
                          <a:effectLst/>
                          <a:latin typeface="Calibri"/>
                        </a:rPr>
                        <a:t>NPAT (25%)</a:t>
                      </a:r>
                    </a:p>
                  </a:txBody>
                  <a:tcPr marL="12700" marR="12700" marT="12700" marB="0" anchor="b">
                    <a:lnL>
                      <a:noFill/>
                    </a:lnL>
                    <a:lnR>
                      <a:noFill/>
                    </a:lnR>
                    <a:lnT>
                      <a:noFill/>
                    </a:lnT>
                    <a:lnB>
                      <a:noFill/>
                    </a:lnB>
                  </a:tcPr>
                </a:tc>
                <a:tc>
                  <a:txBody>
                    <a:bodyPr/>
                    <a:lstStyle/>
                    <a:p>
                      <a:pPr algn="l" fontAlgn="b"/>
                      <a:endParaRPr lang="en-US" sz="18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r" fontAlgn="b"/>
                      <a:r>
                        <a:rPr lang="en-US" sz="1800" b="0" i="0" u="none" strike="noStrike">
                          <a:solidFill>
                            <a:srgbClr val="000000"/>
                          </a:solidFill>
                          <a:effectLst/>
                          <a:latin typeface="Calibri"/>
                        </a:rPr>
                        <a:t>363,275.00</a:t>
                      </a:r>
                    </a:p>
                  </a:txBody>
                  <a:tcPr marL="12700" marR="12700" marT="12700" marB="0" anchor="b">
                    <a:lnL>
                      <a:noFill/>
                    </a:lnL>
                    <a:lnR>
                      <a:noFill/>
                    </a:lnR>
                    <a:lnT>
                      <a:noFill/>
                    </a:lnT>
                    <a:lnB>
                      <a:noFill/>
                    </a:lnB>
                  </a:tcPr>
                </a:tc>
                <a:tc>
                  <a:txBody>
                    <a:bodyPr/>
                    <a:lstStyle/>
                    <a:p>
                      <a:pPr algn="r" fontAlgn="b"/>
                      <a:r>
                        <a:rPr lang="en-US" sz="1800" b="0" i="0" u="none" strike="noStrike">
                          <a:solidFill>
                            <a:srgbClr val="000000"/>
                          </a:solidFill>
                          <a:effectLst/>
                          <a:latin typeface="Calibri"/>
                        </a:rPr>
                        <a:t>3,569,062.50</a:t>
                      </a:r>
                    </a:p>
                  </a:txBody>
                  <a:tcPr marL="12700" marR="12700" marT="12700" marB="0" anchor="b">
                    <a:lnL>
                      <a:noFill/>
                    </a:lnL>
                    <a:lnR>
                      <a:noFill/>
                    </a:lnR>
                    <a:lnT>
                      <a:noFill/>
                    </a:lnT>
                    <a:lnB>
                      <a:noFill/>
                    </a:lnB>
                  </a:tcPr>
                </a:tc>
                <a:tc>
                  <a:txBody>
                    <a:bodyPr/>
                    <a:lstStyle/>
                    <a:p>
                      <a:pPr algn="r" fontAlgn="b"/>
                      <a:r>
                        <a:rPr lang="en-US" sz="1800" b="0" i="0" u="none" strike="noStrike">
                          <a:solidFill>
                            <a:srgbClr val="000000"/>
                          </a:solidFill>
                          <a:effectLst/>
                          <a:latin typeface="Calibri"/>
                        </a:rPr>
                        <a:t>7,185,750.00</a:t>
                      </a:r>
                    </a:p>
                  </a:txBody>
                  <a:tcPr marL="12700" marR="12700" marT="12700" marB="0" anchor="b">
                    <a:lnL>
                      <a:noFill/>
                    </a:lnL>
                    <a:lnR>
                      <a:noFill/>
                    </a:lnR>
                    <a:lnT>
                      <a:noFill/>
                    </a:lnT>
                    <a:lnB>
                      <a:noFill/>
                    </a:lnB>
                  </a:tcPr>
                </a:tc>
                <a:tc>
                  <a:txBody>
                    <a:bodyPr/>
                    <a:lstStyle/>
                    <a:p>
                      <a:pPr algn="r" fontAlgn="b"/>
                      <a:r>
                        <a:rPr lang="en-US" sz="1800" b="0" i="0" u="none" strike="noStrike" dirty="0">
                          <a:solidFill>
                            <a:srgbClr val="000000"/>
                          </a:solidFill>
                          <a:effectLst/>
                          <a:latin typeface="Calibri"/>
                        </a:rPr>
                        <a:t>8,025,200.63</a:t>
                      </a:r>
                    </a:p>
                  </a:txBody>
                  <a:tcPr marL="12700" marR="12700" marT="12700" marB="0" anchor="b">
                    <a:lnL>
                      <a:noFill/>
                    </a:lnL>
                    <a:lnR>
                      <a:noFill/>
                    </a:lnR>
                    <a:lnT>
                      <a:noFill/>
                    </a:lnT>
                    <a:lnB>
                      <a:noFill/>
                    </a:lnB>
                  </a:tcPr>
                </a:tc>
                <a:extLst>
                  <a:ext uri="{0D108BD9-81ED-4DB2-BD59-A6C34878D82A}">
                    <a16:rowId xmlns:a16="http://schemas.microsoft.com/office/drawing/2014/main" val="10002"/>
                  </a:ext>
                </a:extLst>
              </a:tr>
              <a:tr h="301043">
                <a:tc>
                  <a:txBody>
                    <a:bodyPr/>
                    <a:lstStyle/>
                    <a:p>
                      <a:pPr algn="ctr" fontAlgn="b"/>
                      <a:endParaRPr lang="en-US" sz="18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ct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endParaRPr lang="en-US" sz="1800" b="0"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endParaRPr lang="en-US" sz="1800" b="0"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endParaRPr lang="en-US" sz="1800" b="0"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ctr"/>
                      <a:endParaRPr lang="en-US" sz="1800" b="0" i="0" u="none" strike="noStrike" dirty="0">
                        <a:solidFill>
                          <a:srgbClr val="000000"/>
                        </a:solidFill>
                        <a:effectLst/>
                        <a:latin typeface="Calibri"/>
                      </a:endParaRPr>
                    </a:p>
                  </a:txBody>
                  <a:tcPr marL="12700" marR="12700" marT="12700" marB="0" anchor="ctr">
                    <a:lnL>
                      <a:noFill/>
                    </a:lnL>
                    <a:lnR>
                      <a:noFill/>
                    </a:lnR>
                    <a:lnT>
                      <a:noFill/>
                    </a:lnT>
                    <a:lnB>
                      <a:noFill/>
                    </a:lnB>
                  </a:tcPr>
                </a:tc>
                <a:extLst>
                  <a:ext uri="{0D108BD9-81ED-4DB2-BD59-A6C34878D82A}">
                    <a16:rowId xmlns:a16="http://schemas.microsoft.com/office/drawing/2014/main" val="10003"/>
                  </a:ext>
                </a:extLst>
              </a:tr>
              <a:tr h="301043">
                <a:tc>
                  <a:txBody>
                    <a:bodyPr/>
                    <a:lstStyle/>
                    <a:p>
                      <a:pPr algn="ctr" fontAlgn="ctr"/>
                      <a:r>
                        <a:rPr lang="en-US" sz="1800" b="1" i="0" u="none" strike="noStrike">
                          <a:solidFill>
                            <a:srgbClr val="000000"/>
                          </a:solidFill>
                          <a:effectLst/>
                          <a:latin typeface="Calibri"/>
                        </a:rPr>
                        <a:t>Risk Group</a:t>
                      </a:r>
                    </a:p>
                  </a:txBody>
                  <a:tcPr marL="12700" marR="12700" marT="12700" marB="0" anchor="ctr">
                    <a:lnL>
                      <a:noFill/>
                    </a:lnL>
                    <a:lnR>
                      <a:noFill/>
                    </a:lnR>
                    <a:lnT>
                      <a:noFill/>
                    </a:lnT>
                    <a:lnB>
                      <a:noFill/>
                    </a:lnB>
                  </a:tcPr>
                </a:tc>
                <a:tc>
                  <a:txBody>
                    <a:bodyPr/>
                    <a:lstStyle/>
                    <a:p>
                      <a:pPr algn="ctr" fontAlgn="b"/>
                      <a:r>
                        <a:rPr lang="en-US" sz="1800" b="1" i="0" u="none" strike="noStrike">
                          <a:solidFill>
                            <a:srgbClr val="000000"/>
                          </a:solidFill>
                          <a:effectLst/>
                          <a:latin typeface="Calibri"/>
                        </a:rPr>
                        <a:t>Early Startup</a:t>
                      </a:r>
                    </a:p>
                  </a:txBody>
                  <a:tcPr marL="12700" marR="12700" marT="12700" marB="0" anchor="b">
                    <a:lnL>
                      <a:noFill/>
                    </a:lnL>
                    <a:lnR>
                      <a:noFill/>
                    </a:lnR>
                    <a:lnT>
                      <a:noFill/>
                    </a:lnT>
                    <a:lnB>
                      <a:noFill/>
                    </a:lnB>
                  </a:tcPr>
                </a:tc>
                <a:tc>
                  <a:txBody>
                    <a:bodyPr/>
                    <a:lstStyle/>
                    <a:p>
                      <a:pPr algn="ctr" fontAlgn="b"/>
                      <a:r>
                        <a:rPr lang="en-US" sz="1800" b="1" i="0" u="none" strike="noStrike">
                          <a:solidFill>
                            <a:srgbClr val="000000"/>
                          </a:solidFill>
                          <a:effectLst/>
                          <a:latin typeface="Calibri"/>
                        </a:rPr>
                        <a:t>First Stage</a:t>
                      </a:r>
                    </a:p>
                  </a:txBody>
                  <a:tcPr marL="12700" marR="12700" marT="12700" marB="0" anchor="b">
                    <a:lnL>
                      <a:noFill/>
                    </a:lnL>
                    <a:lnR>
                      <a:noFill/>
                    </a:lnR>
                    <a:lnT>
                      <a:noFill/>
                    </a:lnT>
                    <a:lnB>
                      <a:noFill/>
                    </a:lnB>
                  </a:tcPr>
                </a:tc>
                <a:tc>
                  <a:txBody>
                    <a:bodyPr/>
                    <a:lstStyle/>
                    <a:p>
                      <a:pPr algn="ctr" fontAlgn="b"/>
                      <a:r>
                        <a:rPr lang="en-US" sz="1800" b="1" i="0" u="none" strike="noStrike">
                          <a:solidFill>
                            <a:srgbClr val="000000"/>
                          </a:solidFill>
                          <a:effectLst/>
                          <a:latin typeface="Calibri"/>
                        </a:rPr>
                        <a:t>Second Stage</a:t>
                      </a:r>
                    </a:p>
                  </a:txBody>
                  <a:tcPr marL="12700" marR="12700" marT="12700" marB="0" anchor="b">
                    <a:lnL>
                      <a:noFill/>
                    </a:lnL>
                    <a:lnR>
                      <a:noFill/>
                    </a:lnR>
                    <a:lnT>
                      <a:noFill/>
                    </a:lnT>
                    <a:lnB>
                      <a:noFill/>
                    </a:lnB>
                  </a:tcPr>
                </a:tc>
                <a:tc>
                  <a:txBody>
                    <a:bodyPr/>
                    <a:lstStyle/>
                    <a:p>
                      <a:pPr algn="ctr" fontAlgn="b"/>
                      <a:r>
                        <a:rPr lang="en-US" sz="1800" b="1" i="0" u="none" strike="noStrike">
                          <a:solidFill>
                            <a:srgbClr val="000000"/>
                          </a:solidFill>
                          <a:effectLst/>
                          <a:latin typeface="Calibri"/>
                        </a:rPr>
                        <a:t>Second Stage</a:t>
                      </a:r>
                    </a:p>
                  </a:txBody>
                  <a:tcPr marL="12700" marR="12700" marT="12700" marB="0" anchor="b">
                    <a:lnL>
                      <a:noFill/>
                    </a:lnL>
                    <a:lnR>
                      <a:noFill/>
                    </a:lnR>
                    <a:lnT>
                      <a:noFill/>
                    </a:lnT>
                    <a:lnB>
                      <a:noFill/>
                    </a:lnB>
                  </a:tcPr>
                </a:tc>
                <a:tc>
                  <a:txBody>
                    <a:bodyPr/>
                    <a:lstStyle/>
                    <a:p>
                      <a:pPr algn="ctr" fontAlgn="b"/>
                      <a:r>
                        <a:rPr lang="en-US" sz="1800" b="1" i="0" u="none" strike="noStrike">
                          <a:solidFill>
                            <a:srgbClr val="000000"/>
                          </a:solidFill>
                          <a:effectLst/>
                          <a:latin typeface="Calibri"/>
                        </a:rPr>
                        <a:t>Late Startup</a:t>
                      </a:r>
                    </a:p>
                  </a:txBody>
                  <a:tcPr marL="12700" marR="12700" marT="12700" marB="0" anchor="b">
                    <a:lnL>
                      <a:noFill/>
                    </a:lnL>
                    <a:lnR>
                      <a:noFill/>
                    </a:lnR>
                    <a:lnT>
                      <a:noFill/>
                    </a:lnT>
                    <a:lnB>
                      <a:noFill/>
                    </a:lnB>
                  </a:tcPr>
                </a:tc>
                <a:extLst>
                  <a:ext uri="{0D108BD9-81ED-4DB2-BD59-A6C34878D82A}">
                    <a16:rowId xmlns:a16="http://schemas.microsoft.com/office/drawing/2014/main" val="10004"/>
                  </a:ext>
                </a:extLst>
              </a:tr>
              <a:tr h="301043">
                <a:tc>
                  <a:txBody>
                    <a:bodyPr/>
                    <a:lstStyle/>
                    <a:p>
                      <a:pPr algn="ctr" fontAlgn="b"/>
                      <a:r>
                        <a:rPr lang="en-US" sz="1800" b="1" i="0" u="none" strike="noStrike">
                          <a:solidFill>
                            <a:srgbClr val="000000"/>
                          </a:solidFill>
                          <a:effectLst/>
                          <a:latin typeface="Calibri"/>
                        </a:rPr>
                        <a:t>Risk Rate</a:t>
                      </a:r>
                    </a:p>
                  </a:txBody>
                  <a:tcPr marL="12700" marR="12700" marT="12700" marB="0" anchor="b">
                    <a:lnL>
                      <a:noFill/>
                    </a:lnL>
                    <a:lnR>
                      <a:noFill/>
                    </a:lnR>
                    <a:lnT>
                      <a:noFill/>
                    </a:lnT>
                    <a:lnB>
                      <a:noFill/>
                    </a:lnB>
                  </a:tcPr>
                </a:tc>
                <a:tc>
                  <a:txBody>
                    <a:bodyPr/>
                    <a:lstStyle/>
                    <a:p>
                      <a:pPr algn="ctr" fontAlgn="b"/>
                      <a:r>
                        <a:rPr lang="en-US" sz="1800" b="0" i="0" u="none" strike="noStrike" dirty="0">
                          <a:solidFill>
                            <a:srgbClr val="000000"/>
                          </a:solidFill>
                          <a:effectLst/>
                          <a:latin typeface="Calibri"/>
                        </a:rPr>
                        <a:t>50-70%</a:t>
                      </a:r>
                    </a:p>
                  </a:txBody>
                  <a:tcPr marL="12700" marR="12700" marT="12700" marB="0" anchor="b">
                    <a:lnL>
                      <a:noFill/>
                    </a:lnL>
                    <a:lnR>
                      <a:noFill/>
                    </a:lnR>
                    <a:lnT>
                      <a:noFill/>
                    </a:lnT>
                    <a:lnB>
                      <a:noFill/>
                    </a:lnB>
                  </a:tcPr>
                </a:tc>
                <a:tc>
                  <a:txBody>
                    <a:bodyPr/>
                    <a:lstStyle/>
                    <a:p>
                      <a:pPr algn="ctr" fontAlgn="b"/>
                      <a:r>
                        <a:rPr lang="en-US" sz="1800" b="0" i="0" u="none" strike="noStrike">
                          <a:solidFill>
                            <a:srgbClr val="000000"/>
                          </a:solidFill>
                          <a:effectLst/>
                          <a:latin typeface="Calibri"/>
                        </a:rPr>
                        <a:t>40-60%</a:t>
                      </a:r>
                    </a:p>
                  </a:txBody>
                  <a:tcPr marL="12700" marR="12700" marT="12700" marB="0" anchor="b">
                    <a:lnL>
                      <a:noFill/>
                    </a:lnL>
                    <a:lnR>
                      <a:noFill/>
                    </a:lnR>
                    <a:lnT>
                      <a:noFill/>
                    </a:lnT>
                    <a:lnB>
                      <a:noFill/>
                    </a:lnB>
                  </a:tcPr>
                </a:tc>
                <a:tc>
                  <a:txBody>
                    <a:bodyPr/>
                    <a:lstStyle/>
                    <a:p>
                      <a:pPr algn="ctr" fontAlgn="b"/>
                      <a:r>
                        <a:rPr lang="en-US" sz="1800" b="0" i="0" u="none" strike="noStrike">
                          <a:solidFill>
                            <a:srgbClr val="000000"/>
                          </a:solidFill>
                          <a:effectLst/>
                          <a:latin typeface="Calibri"/>
                        </a:rPr>
                        <a:t>30-50%</a:t>
                      </a:r>
                    </a:p>
                  </a:txBody>
                  <a:tcPr marL="12700" marR="12700" marT="12700" marB="0" anchor="b">
                    <a:lnL>
                      <a:noFill/>
                    </a:lnL>
                    <a:lnR>
                      <a:noFill/>
                    </a:lnR>
                    <a:lnT>
                      <a:noFill/>
                    </a:lnT>
                    <a:lnB>
                      <a:noFill/>
                    </a:lnB>
                  </a:tcPr>
                </a:tc>
                <a:tc>
                  <a:txBody>
                    <a:bodyPr/>
                    <a:lstStyle/>
                    <a:p>
                      <a:pPr algn="ctr" fontAlgn="b"/>
                      <a:r>
                        <a:rPr lang="en-US" sz="1800" b="0" i="0" u="none" strike="noStrike">
                          <a:solidFill>
                            <a:srgbClr val="000000"/>
                          </a:solidFill>
                          <a:effectLst/>
                          <a:latin typeface="Calibri"/>
                        </a:rPr>
                        <a:t>30-50%</a:t>
                      </a:r>
                    </a:p>
                  </a:txBody>
                  <a:tcPr marL="12700" marR="12700" marT="12700" marB="0" anchor="b">
                    <a:lnL>
                      <a:noFill/>
                    </a:lnL>
                    <a:lnR>
                      <a:noFill/>
                    </a:lnR>
                    <a:lnT>
                      <a:noFill/>
                    </a:lnT>
                    <a:lnB>
                      <a:noFill/>
                    </a:lnB>
                  </a:tcPr>
                </a:tc>
                <a:tc>
                  <a:txBody>
                    <a:bodyPr/>
                    <a:lstStyle/>
                    <a:p>
                      <a:pPr algn="ctr" fontAlgn="b"/>
                      <a:r>
                        <a:rPr lang="en-US" sz="1800" b="0" i="0" u="none" strike="noStrike">
                          <a:solidFill>
                            <a:srgbClr val="000000"/>
                          </a:solidFill>
                          <a:effectLst/>
                          <a:latin typeface="Calibri"/>
                        </a:rPr>
                        <a:t>10-35%</a:t>
                      </a:r>
                    </a:p>
                  </a:txBody>
                  <a:tcPr marL="12700" marR="12700" marT="12700" marB="0" anchor="b">
                    <a:lnL>
                      <a:noFill/>
                    </a:lnL>
                    <a:lnR>
                      <a:noFill/>
                    </a:lnR>
                    <a:lnT>
                      <a:noFill/>
                    </a:lnT>
                    <a:lnB>
                      <a:noFill/>
                    </a:lnB>
                  </a:tcPr>
                </a:tc>
                <a:extLst>
                  <a:ext uri="{0D108BD9-81ED-4DB2-BD59-A6C34878D82A}">
                    <a16:rowId xmlns:a16="http://schemas.microsoft.com/office/drawing/2014/main" val="10005"/>
                  </a:ext>
                </a:extLst>
              </a:tr>
              <a:tr h="301043">
                <a:tc>
                  <a:txBody>
                    <a:bodyPr/>
                    <a:lstStyle/>
                    <a:p>
                      <a:pPr algn="ctr" fontAlgn="b"/>
                      <a:r>
                        <a:rPr lang="en-US" sz="1800" b="1" i="0" u="none" strike="noStrike">
                          <a:solidFill>
                            <a:srgbClr val="000000"/>
                          </a:solidFill>
                          <a:effectLst/>
                          <a:latin typeface="Calibri"/>
                        </a:rPr>
                        <a:t>Discount Rate</a:t>
                      </a:r>
                    </a:p>
                  </a:txBody>
                  <a:tcPr marL="12700" marR="12700" marT="12700" marB="0" anchor="b">
                    <a:lnL>
                      <a:noFill/>
                    </a:lnL>
                    <a:lnR>
                      <a:noFill/>
                    </a:lnR>
                    <a:lnT>
                      <a:noFill/>
                    </a:lnT>
                    <a:lnB>
                      <a:noFill/>
                    </a:lnB>
                  </a:tcPr>
                </a:tc>
                <a:tc>
                  <a:txBody>
                    <a:bodyPr/>
                    <a:lstStyle/>
                    <a:p>
                      <a:pPr algn="ctr" fontAlgn="b"/>
                      <a:r>
                        <a:rPr lang="en-US" sz="1800" b="0" i="0" u="none" strike="noStrike" dirty="0">
                          <a:solidFill>
                            <a:srgbClr val="000000"/>
                          </a:solidFill>
                          <a:effectLst/>
                          <a:latin typeface="Calibri"/>
                        </a:rPr>
                        <a:t>65%</a:t>
                      </a:r>
                    </a:p>
                  </a:txBody>
                  <a:tcPr marL="12700" marR="12700" marT="12700" marB="0" anchor="b">
                    <a:lnL>
                      <a:noFill/>
                    </a:lnL>
                    <a:lnR>
                      <a:noFill/>
                    </a:lnR>
                    <a:lnT>
                      <a:noFill/>
                    </a:lnT>
                    <a:lnB>
                      <a:noFill/>
                    </a:lnB>
                  </a:tcPr>
                </a:tc>
                <a:tc>
                  <a:txBody>
                    <a:bodyPr/>
                    <a:lstStyle/>
                    <a:p>
                      <a:pPr algn="ctr" fontAlgn="b"/>
                      <a:r>
                        <a:rPr lang="en-US" sz="1800" b="0" i="0" u="none" strike="noStrike">
                          <a:solidFill>
                            <a:srgbClr val="000000"/>
                          </a:solidFill>
                          <a:effectLst/>
                          <a:latin typeface="Calibri"/>
                        </a:rPr>
                        <a:t>60%</a:t>
                      </a:r>
                    </a:p>
                  </a:txBody>
                  <a:tcPr marL="12700" marR="12700" marT="12700" marB="0" anchor="b">
                    <a:lnL>
                      <a:noFill/>
                    </a:lnL>
                    <a:lnR>
                      <a:noFill/>
                    </a:lnR>
                    <a:lnT>
                      <a:noFill/>
                    </a:lnT>
                    <a:lnB>
                      <a:noFill/>
                    </a:lnB>
                  </a:tcPr>
                </a:tc>
                <a:tc>
                  <a:txBody>
                    <a:bodyPr/>
                    <a:lstStyle/>
                    <a:p>
                      <a:pPr algn="ctr" fontAlgn="b"/>
                      <a:r>
                        <a:rPr lang="en-US" sz="1800" b="0" i="0" u="none" strike="noStrike">
                          <a:solidFill>
                            <a:srgbClr val="000000"/>
                          </a:solidFill>
                          <a:effectLst/>
                          <a:latin typeface="Calibri"/>
                        </a:rPr>
                        <a:t>50%</a:t>
                      </a:r>
                    </a:p>
                  </a:txBody>
                  <a:tcPr marL="12700" marR="12700" marT="12700" marB="0" anchor="b">
                    <a:lnL>
                      <a:noFill/>
                    </a:lnL>
                    <a:lnR>
                      <a:noFill/>
                    </a:lnR>
                    <a:lnT>
                      <a:noFill/>
                    </a:lnT>
                    <a:lnB>
                      <a:noFill/>
                    </a:lnB>
                  </a:tcPr>
                </a:tc>
                <a:tc>
                  <a:txBody>
                    <a:bodyPr/>
                    <a:lstStyle/>
                    <a:p>
                      <a:pPr algn="ctr" fontAlgn="b"/>
                      <a:r>
                        <a:rPr lang="en-US" sz="1800" b="0" i="0" u="none" strike="noStrike">
                          <a:solidFill>
                            <a:srgbClr val="000000"/>
                          </a:solidFill>
                          <a:effectLst/>
                          <a:latin typeface="Calibri"/>
                        </a:rPr>
                        <a:t>45%</a:t>
                      </a:r>
                    </a:p>
                  </a:txBody>
                  <a:tcPr marL="12700" marR="12700" marT="12700" marB="0" anchor="b">
                    <a:lnL>
                      <a:noFill/>
                    </a:lnL>
                    <a:lnR>
                      <a:noFill/>
                    </a:lnR>
                    <a:lnT>
                      <a:noFill/>
                    </a:lnT>
                    <a:lnB>
                      <a:noFill/>
                    </a:lnB>
                  </a:tcPr>
                </a:tc>
                <a:tc>
                  <a:txBody>
                    <a:bodyPr/>
                    <a:lstStyle/>
                    <a:p>
                      <a:pPr algn="ctr" fontAlgn="b"/>
                      <a:r>
                        <a:rPr lang="en-US" sz="1800" b="0" i="0" u="none" strike="noStrike">
                          <a:solidFill>
                            <a:srgbClr val="000000"/>
                          </a:solidFill>
                          <a:effectLst/>
                          <a:latin typeface="Calibri"/>
                        </a:rPr>
                        <a:t>35%</a:t>
                      </a:r>
                    </a:p>
                  </a:txBody>
                  <a:tcPr marL="12700" marR="12700" marT="12700" marB="0" anchor="b">
                    <a:lnL>
                      <a:noFill/>
                    </a:lnL>
                    <a:lnR>
                      <a:noFill/>
                    </a:lnR>
                    <a:lnT>
                      <a:noFill/>
                    </a:lnT>
                    <a:lnB>
                      <a:noFill/>
                    </a:lnB>
                  </a:tcPr>
                </a:tc>
                <a:extLst>
                  <a:ext uri="{0D108BD9-81ED-4DB2-BD59-A6C34878D82A}">
                    <a16:rowId xmlns:a16="http://schemas.microsoft.com/office/drawing/2014/main" val="10006"/>
                  </a:ext>
                </a:extLst>
              </a:tr>
              <a:tr h="301043">
                <a:tc>
                  <a:txBody>
                    <a:bodyPr/>
                    <a:lstStyle/>
                    <a:p>
                      <a:pPr algn="ctr" fontAlgn="b"/>
                      <a:r>
                        <a:rPr lang="en-US" sz="1800" b="1" i="0" u="none" strike="noStrike">
                          <a:solidFill>
                            <a:srgbClr val="000000"/>
                          </a:solidFill>
                          <a:effectLst/>
                          <a:latin typeface="Calibri"/>
                        </a:rPr>
                        <a:t>Discount Factor</a:t>
                      </a:r>
                    </a:p>
                  </a:txBody>
                  <a:tcPr marL="12700" marR="12700" marT="12700" marB="0" anchor="b">
                    <a:lnL>
                      <a:noFill/>
                    </a:lnL>
                    <a:lnR>
                      <a:noFill/>
                    </a:lnR>
                    <a:lnT>
                      <a:noFill/>
                    </a:lnT>
                    <a:lnB>
                      <a:noFill/>
                    </a:lnB>
                  </a:tcPr>
                </a:tc>
                <a:tc>
                  <a:txBody>
                    <a:bodyPr/>
                    <a:lstStyle/>
                    <a:p>
                      <a:pPr algn="ctr" fontAlgn="b"/>
                      <a:r>
                        <a:rPr lang="en-US" sz="1800" b="0" i="0" u="none" strike="noStrike" dirty="0">
                          <a:solidFill>
                            <a:srgbClr val="000000"/>
                          </a:solidFill>
                          <a:effectLst/>
                          <a:latin typeface="Calibri"/>
                        </a:rPr>
                        <a:t>0.61</a:t>
                      </a:r>
                    </a:p>
                  </a:txBody>
                  <a:tcPr marL="12700" marR="12700" marT="12700" marB="0" anchor="b">
                    <a:lnL>
                      <a:noFill/>
                    </a:lnL>
                    <a:lnR>
                      <a:noFill/>
                    </a:lnR>
                    <a:lnT>
                      <a:noFill/>
                    </a:lnT>
                    <a:lnB>
                      <a:noFill/>
                    </a:lnB>
                  </a:tcPr>
                </a:tc>
                <a:tc>
                  <a:txBody>
                    <a:bodyPr/>
                    <a:lstStyle/>
                    <a:p>
                      <a:pPr algn="ctr" fontAlgn="b"/>
                      <a:r>
                        <a:rPr lang="en-US" sz="1800" b="0" i="0" u="none" strike="noStrike">
                          <a:solidFill>
                            <a:srgbClr val="000000"/>
                          </a:solidFill>
                          <a:effectLst/>
                          <a:latin typeface="Calibri"/>
                        </a:rPr>
                        <a:t>0.55</a:t>
                      </a:r>
                    </a:p>
                  </a:txBody>
                  <a:tcPr marL="12700" marR="12700" marT="12700" marB="0" anchor="b">
                    <a:lnL>
                      <a:noFill/>
                    </a:lnL>
                    <a:lnR>
                      <a:noFill/>
                    </a:lnR>
                    <a:lnT>
                      <a:noFill/>
                    </a:lnT>
                    <a:lnB>
                      <a:noFill/>
                    </a:lnB>
                  </a:tcPr>
                </a:tc>
                <a:tc>
                  <a:txBody>
                    <a:bodyPr/>
                    <a:lstStyle/>
                    <a:p>
                      <a:pPr algn="ctr" fontAlgn="b"/>
                      <a:r>
                        <a:rPr lang="en-US" sz="1800" b="0" i="0" u="none" strike="noStrike">
                          <a:solidFill>
                            <a:srgbClr val="000000"/>
                          </a:solidFill>
                          <a:effectLst/>
                          <a:latin typeface="Calibri"/>
                        </a:rPr>
                        <a:t>0.46</a:t>
                      </a:r>
                    </a:p>
                  </a:txBody>
                  <a:tcPr marL="12700" marR="12700" marT="12700" marB="0" anchor="b">
                    <a:lnL>
                      <a:noFill/>
                    </a:lnL>
                    <a:lnR>
                      <a:noFill/>
                    </a:lnR>
                    <a:lnT>
                      <a:noFill/>
                    </a:lnT>
                    <a:lnB>
                      <a:noFill/>
                    </a:lnB>
                  </a:tcPr>
                </a:tc>
                <a:tc>
                  <a:txBody>
                    <a:bodyPr/>
                    <a:lstStyle/>
                    <a:p>
                      <a:pPr algn="ctr" fontAlgn="b"/>
                      <a:r>
                        <a:rPr lang="en-US" sz="1800" b="0" i="0" u="none" strike="noStrike">
                          <a:solidFill>
                            <a:srgbClr val="000000"/>
                          </a:solidFill>
                          <a:effectLst/>
                          <a:latin typeface="Calibri"/>
                        </a:rPr>
                        <a:t>0.41</a:t>
                      </a:r>
                    </a:p>
                  </a:txBody>
                  <a:tcPr marL="12700" marR="12700" marT="12700" marB="0" anchor="b">
                    <a:lnL>
                      <a:noFill/>
                    </a:lnL>
                    <a:lnR>
                      <a:noFill/>
                    </a:lnR>
                    <a:lnT>
                      <a:noFill/>
                    </a:lnT>
                    <a:lnB>
                      <a:noFill/>
                    </a:lnB>
                  </a:tcPr>
                </a:tc>
                <a:tc>
                  <a:txBody>
                    <a:bodyPr/>
                    <a:lstStyle/>
                    <a:p>
                      <a:pPr algn="ctr" fontAlgn="b"/>
                      <a:r>
                        <a:rPr lang="en-US" sz="1800" b="0" i="0" u="none" strike="noStrike">
                          <a:solidFill>
                            <a:srgbClr val="000000"/>
                          </a:solidFill>
                          <a:effectLst/>
                          <a:latin typeface="Calibri"/>
                        </a:rPr>
                        <a:t>0.3</a:t>
                      </a:r>
                    </a:p>
                  </a:txBody>
                  <a:tcPr marL="12700" marR="12700" marT="12700" marB="0" anchor="b">
                    <a:lnL>
                      <a:noFill/>
                    </a:lnL>
                    <a:lnR>
                      <a:noFill/>
                    </a:lnR>
                    <a:lnT>
                      <a:noFill/>
                    </a:lnT>
                    <a:lnB>
                      <a:noFill/>
                    </a:lnB>
                  </a:tcPr>
                </a:tc>
                <a:extLst>
                  <a:ext uri="{0D108BD9-81ED-4DB2-BD59-A6C34878D82A}">
                    <a16:rowId xmlns:a16="http://schemas.microsoft.com/office/drawing/2014/main" val="10007"/>
                  </a:ext>
                </a:extLst>
              </a:tr>
              <a:tr h="301043">
                <a:tc>
                  <a:txBody>
                    <a:bodyPr/>
                    <a:lstStyle/>
                    <a:p>
                      <a:pPr algn="ctr" fontAlgn="b"/>
                      <a:r>
                        <a:rPr lang="en-US" sz="1800" b="1" i="0" u="none" strike="noStrike">
                          <a:solidFill>
                            <a:srgbClr val="000000"/>
                          </a:solidFill>
                          <a:effectLst/>
                          <a:latin typeface="Calibri"/>
                        </a:rPr>
                        <a:t>Current Value</a:t>
                      </a:r>
                    </a:p>
                  </a:txBody>
                  <a:tcPr marL="12700" marR="12700" marT="12700" marB="0" anchor="b">
                    <a:lnL>
                      <a:noFill/>
                    </a:lnL>
                    <a:lnR>
                      <a:noFill/>
                    </a:lnR>
                    <a:lnT>
                      <a:noFill/>
                    </a:lnT>
                    <a:lnB>
                      <a:noFill/>
                    </a:lnB>
                  </a:tcPr>
                </a:tc>
                <a:tc>
                  <a:txBody>
                    <a:bodyPr/>
                    <a:lstStyle/>
                    <a:p>
                      <a:pPr algn="r" fontAlgn="b"/>
                      <a:r>
                        <a:rPr lang="en-US" sz="1800" b="0" i="0" u="none" strike="noStrike">
                          <a:solidFill>
                            <a:srgbClr val="000000"/>
                          </a:solidFill>
                          <a:effectLst/>
                          <a:latin typeface="Calibri"/>
                        </a:rPr>
                        <a:t>-502,945.00</a:t>
                      </a:r>
                    </a:p>
                  </a:txBody>
                  <a:tcPr marL="12700" marR="12700" marT="12700" marB="0" anchor="b">
                    <a:lnL>
                      <a:noFill/>
                    </a:lnL>
                    <a:lnR>
                      <a:noFill/>
                    </a:lnR>
                    <a:lnT>
                      <a:noFill/>
                    </a:lnT>
                    <a:lnB>
                      <a:noFill/>
                    </a:lnB>
                  </a:tcPr>
                </a:tc>
                <a:tc>
                  <a:txBody>
                    <a:bodyPr/>
                    <a:lstStyle/>
                    <a:p>
                      <a:pPr algn="r" fontAlgn="b"/>
                      <a:r>
                        <a:rPr lang="en-US" sz="1800" b="0" i="0" u="none" strike="noStrike">
                          <a:solidFill>
                            <a:srgbClr val="000000"/>
                          </a:solidFill>
                          <a:effectLst/>
                          <a:latin typeface="Calibri"/>
                        </a:rPr>
                        <a:t>199,801.25</a:t>
                      </a:r>
                    </a:p>
                  </a:txBody>
                  <a:tcPr marL="12700" marR="12700" marT="12700" marB="0" anchor="b">
                    <a:lnL>
                      <a:noFill/>
                    </a:lnL>
                    <a:lnR>
                      <a:noFill/>
                    </a:lnR>
                    <a:lnT>
                      <a:noFill/>
                    </a:lnT>
                    <a:lnB>
                      <a:noFill/>
                    </a:lnB>
                  </a:tcPr>
                </a:tc>
                <a:tc>
                  <a:txBody>
                    <a:bodyPr/>
                    <a:lstStyle/>
                    <a:p>
                      <a:pPr algn="r" fontAlgn="b"/>
                      <a:r>
                        <a:rPr lang="en-US" sz="1800" b="0" i="0" u="none" strike="noStrike">
                          <a:solidFill>
                            <a:srgbClr val="000000"/>
                          </a:solidFill>
                          <a:effectLst/>
                          <a:latin typeface="Calibri"/>
                        </a:rPr>
                        <a:t>1,641,768.75</a:t>
                      </a:r>
                    </a:p>
                  </a:txBody>
                  <a:tcPr marL="12700" marR="12700" marT="12700" marB="0" anchor="b">
                    <a:lnL>
                      <a:noFill/>
                    </a:lnL>
                    <a:lnR>
                      <a:noFill/>
                    </a:lnR>
                    <a:lnT>
                      <a:noFill/>
                    </a:lnT>
                    <a:lnB>
                      <a:noFill/>
                    </a:lnB>
                  </a:tcPr>
                </a:tc>
                <a:tc>
                  <a:txBody>
                    <a:bodyPr/>
                    <a:lstStyle/>
                    <a:p>
                      <a:pPr algn="r" fontAlgn="b"/>
                      <a:r>
                        <a:rPr lang="en-US" sz="1800" b="0" i="0" u="none" strike="noStrike">
                          <a:solidFill>
                            <a:srgbClr val="000000"/>
                          </a:solidFill>
                          <a:effectLst/>
                          <a:latin typeface="Calibri"/>
                        </a:rPr>
                        <a:t>2,946,157.50</a:t>
                      </a:r>
                    </a:p>
                  </a:txBody>
                  <a:tcPr marL="12700" marR="12700" marT="12700" marB="0" anchor="b">
                    <a:lnL>
                      <a:noFill/>
                    </a:lnL>
                    <a:lnR>
                      <a:noFill/>
                    </a:lnR>
                    <a:lnT>
                      <a:noFill/>
                    </a:lnT>
                    <a:lnB>
                      <a:noFill/>
                    </a:lnB>
                  </a:tcPr>
                </a:tc>
                <a:tc>
                  <a:txBody>
                    <a:bodyPr/>
                    <a:lstStyle/>
                    <a:p>
                      <a:pPr algn="r" fontAlgn="b"/>
                      <a:r>
                        <a:rPr lang="en-US" sz="1800" b="0" i="0" u="none" strike="noStrike">
                          <a:solidFill>
                            <a:srgbClr val="000000"/>
                          </a:solidFill>
                          <a:effectLst/>
                          <a:latin typeface="Calibri"/>
                        </a:rPr>
                        <a:t>2,407,560.19</a:t>
                      </a:r>
                    </a:p>
                  </a:txBody>
                  <a:tcPr marL="12700" marR="12700" marT="12700" marB="0" anchor="b">
                    <a:lnL>
                      <a:noFill/>
                    </a:lnL>
                    <a:lnR>
                      <a:noFill/>
                    </a:lnR>
                    <a:lnT>
                      <a:noFill/>
                    </a:lnT>
                    <a:lnB>
                      <a:noFill/>
                    </a:lnB>
                  </a:tcPr>
                </a:tc>
                <a:extLst>
                  <a:ext uri="{0D108BD9-81ED-4DB2-BD59-A6C34878D82A}">
                    <a16:rowId xmlns:a16="http://schemas.microsoft.com/office/drawing/2014/main" val="10008"/>
                  </a:ext>
                </a:extLst>
              </a:tr>
              <a:tr h="301043">
                <a:tc>
                  <a:txBody>
                    <a:bodyPr/>
                    <a:lstStyle/>
                    <a:p>
                      <a:pPr algn="ctr" fontAlgn="b"/>
                      <a:r>
                        <a:rPr lang="en-US" sz="1800" b="1" i="0" u="none" strike="noStrike">
                          <a:solidFill>
                            <a:srgbClr val="000000"/>
                          </a:solidFill>
                          <a:effectLst/>
                          <a:latin typeface="Calibri"/>
                        </a:rPr>
                        <a:t>Perpetuity growth model</a:t>
                      </a:r>
                    </a:p>
                  </a:txBody>
                  <a:tcPr marL="12700" marR="12700" marT="12700" marB="0" anchor="b">
                    <a:lnL>
                      <a:noFill/>
                    </a:lnL>
                    <a:lnR>
                      <a:noFill/>
                    </a:lnR>
                    <a:lnT>
                      <a:noFill/>
                    </a:lnT>
                    <a:lnB>
                      <a:noFill/>
                    </a:lnB>
                  </a:tcPr>
                </a:tc>
                <a:tc>
                  <a:txBody>
                    <a:bodyPr/>
                    <a:lstStyle/>
                    <a:p>
                      <a:pPr algn="ctr" fontAlgn="b"/>
                      <a:r>
                        <a:rPr lang="en-US" sz="1800" b="0" i="0" u="none" strike="noStrike">
                          <a:solidFill>
                            <a:srgbClr val="000000"/>
                          </a:solidFill>
                          <a:effectLst/>
                          <a:latin typeface="Calibri"/>
                        </a:rPr>
                        <a:t>6%</a:t>
                      </a: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extLst>
                  <a:ext uri="{0D108BD9-81ED-4DB2-BD59-A6C34878D82A}">
                    <a16:rowId xmlns:a16="http://schemas.microsoft.com/office/drawing/2014/main" val="10009"/>
                  </a:ext>
                </a:extLst>
              </a:tr>
              <a:tr h="301043">
                <a:tc>
                  <a:txBody>
                    <a:bodyPr/>
                    <a:lstStyle/>
                    <a:p>
                      <a:pPr algn="ctr" fontAlgn="b"/>
                      <a:r>
                        <a:rPr lang="en-US" sz="1800" b="1" i="0" u="none" strike="noStrike">
                          <a:solidFill>
                            <a:srgbClr val="000000"/>
                          </a:solidFill>
                          <a:effectLst/>
                          <a:latin typeface="Calibri"/>
                        </a:rPr>
                        <a:t>Continuing value</a:t>
                      </a:r>
                    </a:p>
                  </a:txBody>
                  <a:tcPr marL="12700" marR="12700" marT="12700" marB="0" anchor="b">
                    <a:lnL>
                      <a:noFill/>
                    </a:lnL>
                    <a:lnR>
                      <a:noFill/>
                    </a:lnR>
                    <a:lnT>
                      <a:noFill/>
                    </a:lnT>
                    <a:lnB>
                      <a:noFill/>
                    </a:lnB>
                  </a:tcPr>
                </a:tc>
                <a:tc>
                  <a:txBody>
                    <a:bodyPr/>
                    <a:lstStyle/>
                    <a:p>
                      <a:pPr algn="r" fontAlgn="b"/>
                      <a:r>
                        <a:rPr lang="en-US" sz="1800" b="0" i="0" u="none" strike="noStrike">
                          <a:solidFill>
                            <a:srgbClr val="000000"/>
                          </a:solidFill>
                          <a:effectLst/>
                          <a:latin typeface="Calibri"/>
                        </a:rPr>
                        <a:t>44,772,171.91</a:t>
                      </a: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extLst>
                  <a:ext uri="{0D108BD9-81ED-4DB2-BD59-A6C34878D82A}">
                    <a16:rowId xmlns:a16="http://schemas.microsoft.com/office/drawing/2014/main" val="10010"/>
                  </a:ext>
                </a:extLst>
              </a:tr>
              <a:tr h="301043">
                <a:tc>
                  <a:txBody>
                    <a:bodyPr/>
                    <a:lstStyle/>
                    <a:p>
                      <a:pPr algn="ctr" fontAlgn="b"/>
                      <a:r>
                        <a:rPr lang="en-US" sz="1800" b="1" i="0" u="none" strike="noStrike">
                          <a:solidFill>
                            <a:srgbClr val="000000"/>
                          </a:solidFill>
                          <a:effectLst/>
                          <a:latin typeface="Calibri"/>
                        </a:rPr>
                        <a:t>Discounted continuing value</a:t>
                      </a:r>
                    </a:p>
                  </a:txBody>
                  <a:tcPr marL="12700" marR="12700" marT="12700" marB="0" anchor="b">
                    <a:lnL>
                      <a:noFill/>
                    </a:lnL>
                    <a:lnR>
                      <a:noFill/>
                    </a:lnR>
                    <a:lnT>
                      <a:noFill/>
                    </a:lnT>
                    <a:lnB>
                      <a:noFill/>
                    </a:lnB>
                  </a:tcPr>
                </a:tc>
                <a:tc>
                  <a:txBody>
                    <a:bodyPr/>
                    <a:lstStyle/>
                    <a:p>
                      <a:pPr algn="r" fontAlgn="b"/>
                      <a:r>
                        <a:rPr lang="en-US" sz="1800" b="0" i="0" u="none" strike="noStrike">
                          <a:solidFill>
                            <a:srgbClr val="000000"/>
                          </a:solidFill>
                          <a:effectLst/>
                          <a:latin typeface="Calibri"/>
                        </a:rPr>
                        <a:t>14,670,945.29</a:t>
                      </a: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extLst>
                  <a:ext uri="{0D108BD9-81ED-4DB2-BD59-A6C34878D82A}">
                    <a16:rowId xmlns:a16="http://schemas.microsoft.com/office/drawing/2014/main" val="10011"/>
                  </a:ext>
                </a:extLst>
              </a:tr>
              <a:tr h="301043">
                <a:tc>
                  <a:txBody>
                    <a:bodyPr/>
                    <a:lstStyle/>
                    <a:p>
                      <a:pPr algn="ctr" fontAlgn="b"/>
                      <a:r>
                        <a:rPr lang="en-US" sz="1800" b="1" i="0" u="none" strike="noStrike">
                          <a:solidFill>
                            <a:srgbClr val="000000"/>
                          </a:solidFill>
                          <a:effectLst/>
                          <a:latin typeface="Calibri"/>
                        </a:rPr>
                        <a:t>Equity Value</a:t>
                      </a:r>
                    </a:p>
                  </a:txBody>
                  <a:tcPr marL="12700" marR="12700" marT="12700" marB="0" anchor="b">
                    <a:lnL>
                      <a:noFill/>
                    </a:lnL>
                    <a:lnR>
                      <a:noFill/>
                    </a:lnR>
                    <a:lnT>
                      <a:noFill/>
                    </a:lnT>
                    <a:lnB>
                      <a:noFill/>
                    </a:lnB>
                  </a:tcPr>
                </a:tc>
                <a:tc>
                  <a:txBody>
                    <a:bodyPr/>
                    <a:lstStyle/>
                    <a:p>
                      <a:pPr algn="r" fontAlgn="b"/>
                      <a:r>
                        <a:rPr lang="en-US" sz="1800" b="0" i="0" u="none" strike="noStrike">
                          <a:solidFill>
                            <a:srgbClr val="000000"/>
                          </a:solidFill>
                          <a:effectLst/>
                          <a:latin typeface="Calibri"/>
                        </a:rPr>
                        <a:t>21,363,287.98</a:t>
                      </a: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extLst>
                  <a:ext uri="{0D108BD9-81ED-4DB2-BD59-A6C34878D82A}">
                    <a16:rowId xmlns:a16="http://schemas.microsoft.com/office/drawing/2014/main" val="10012"/>
                  </a:ext>
                </a:extLst>
              </a:tr>
              <a:tr h="301043">
                <a:tc>
                  <a:txBody>
                    <a:bodyPr/>
                    <a:lstStyle/>
                    <a:p>
                      <a:pPr algn="ctr" fontAlgn="b"/>
                      <a:r>
                        <a:rPr lang="en-US" sz="1800" b="1" i="0" u="none" strike="noStrike">
                          <a:solidFill>
                            <a:srgbClr val="000000"/>
                          </a:solidFill>
                          <a:effectLst/>
                          <a:latin typeface="Calibri"/>
                        </a:rPr>
                        <a:t>35% Equity</a:t>
                      </a:r>
                    </a:p>
                  </a:txBody>
                  <a:tcPr marL="12700" marR="12700" marT="12700" marB="0" anchor="b">
                    <a:lnL>
                      <a:noFill/>
                    </a:lnL>
                    <a:lnR>
                      <a:noFill/>
                    </a:lnR>
                    <a:lnT>
                      <a:noFill/>
                    </a:lnT>
                    <a:lnB>
                      <a:noFill/>
                    </a:lnB>
                  </a:tcPr>
                </a:tc>
                <a:tc>
                  <a:txBody>
                    <a:bodyPr/>
                    <a:lstStyle/>
                    <a:p>
                      <a:pPr algn="r" fontAlgn="b"/>
                      <a:r>
                        <a:rPr lang="en-US" sz="1800" b="1" i="0" u="none" strike="noStrike">
                          <a:solidFill>
                            <a:srgbClr val="000000"/>
                          </a:solidFill>
                          <a:effectLst/>
                          <a:latin typeface="Calibri"/>
                        </a:rPr>
                        <a:t>7,477,150.79</a:t>
                      </a: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extLst>
                  <a:ext uri="{0D108BD9-81ED-4DB2-BD59-A6C34878D82A}">
                    <a16:rowId xmlns:a16="http://schemas.microsoft.com/office/drawing/2014/main" val="10013"/>
                  </a:ext>
                </a:extLst>
              </a:tr>
              <a:tr h="301043">
                <a:tc>
                  <a:txBody>
                    <a:bodyPr/>
                    <a:lstStyle/>
                    <a:p>
                      <a:pPr algn="ctr" fontAlgn="b"/>
                      <a:r>
                        <a:rPr lang="en-US" sz="1800" b="1" i="0" u="none" strike="noStrike" dirty="0">
                          <a:solidFill>
                            <a:srgbClr val="000000"/>
                          </a:solidFill>
                          <a:effectLst/>
                          <a:latin typeface="Calibri"/>
                        </a:rPr>
                        <a:t>ROI</a:t>
                      </a:r>
                    </a:p>
                  </a:txBody>
                  <a:tcPr marL="12700" marR="12700" marT="12700" marB="0" anchor="b">
                    <a:lnL>
                      <a:noFill/>
                    </a:lnL>
                    <a:lnR>
                      <a:noFill/>
                    </a:lnR>
                    <a:lnT>
                      <a:noFill/>
                    </a:lnT>
                    <a:lnB>
                      <a:noFill/>
                    </a:lnB>
                  </a:tcPr>
                </a:tc>
                <a:tc>
                  <a:txBody>
                    <a:bodyPr/>
                    <a:lstStyle/>
                    <a:p>
                      <a:pPr algn="r" fontAlgn="b"/>
                      <a:r>
                        <a:rPr lang="en-US" sz="1800" b="1" i="0" u="none" strike="noStrike">
                          <a:solidFill>
                            <a:srgbClr val="000000"/>
                          </a:solidFill>
                          <a:effectLst/>
                          <a:latin typeface="Calibri"/>
                        </a:rPr>
                        <a:t>7.48</a:t>
                      </a: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dirty="0">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1800" b="0" i="0" u="none" strike="noStrike" dirty="0">
                        <a:solidFill>
                          <a:srgbClr val="000000"/>
                        </a:solidFill>
                        <a:effectLst/>
                        <a:latin typeface="Calibri"/>
                      </a:endParaRPr>
                    </a:p>
                  </a:txBody>
                  <a:tcPr marL="12700" marR="12700" marT="12700" marB="0" anchor="b">
                    <a:lnL>
                      <a:noFill/>
                    </a:lnL>
                    <a:lnR>
                      <a:noFill/>
                    </a:lnR>
                    <a:lnT>
                      <a:noFill/>
                    </a:lnT>
                    <a:lnB>
                      <a:noFill/>
                    </a:lnB>
                  </a:tcPr>
                </a:tc>
                <a:extLst>
                  <a:ext uri="{0D108BD9-81ED-4DB2-BD59-A6C34878D82A}">
                    <a16:rowId xmlns:a16="http://schemas.microsoft.com/office/drawing/2014/main" val="10014"/>
                  </a:ext>
                </a:extLst>
              </a:tr>
            </a:tbl>
          </a:graphicData>
        </a:graphic>
      </p:graphicFrame>
      <p:sp>
        <p:nvSpPr>
          <p:cNvPr id="5" name="Title 1"/>
          <p:cNvSpPr>
            <a:spLocks noGrp="1"/>
          </p:cNvSpPr>
          <p:nvPr>
            <p:ph type="title"/>
          </p:nvPr>
        </p:nvSpPr>
        <p:spPr>
          <a:xfrm>
            <a:off x="1118550" y="883878"/>
            <a:ext cx="10018713" cy="1185333"/>
          </a:xfrm>
        </p:spPr>
        <p:txBody>
          <a:bodyPr/>
          <a:lstStyle/>
          <a:p>
            <a:r>
              <a:rPr lang="en-US" dirty="0"/>
              <a:t>Contingency (Cost rise from 10.38 to 20/unit)</a:t>
            </a:r>
          </a:p>
        </p:txBody>
      </p:sp>
      <p:sp>
        <p:nvSpPr>
          <p:cNvPr id="6" name="Title 1"/>
          <p:cNvSpPr txBox="1">
            <a:spLocks/>
          </p:cNvSpPr>
          <p:nvPr/>
        </p:nvSpPr>
        <p:spPr>
          <a:xfrm>
            <a:off x="1118551" y="-173174"/>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Arial" panose="020B0604020202020204" pitchFamily="34" charset="0"/>
                <a:cs typeface="Arial" panose="020B0604020202020204" pitchFamily="34" charset="0"/>
              </a:rPr>
              <a:t>Appendix -Finance</a:t>
            </a:r>
          </a:p>
        </p:txBody>
      </p:sp>
    </p:spTree>
    <p:extLst>
      <p:ext uri="{BB962C8B-B14F-4D97-AF65-F5344CB8AC3E}">
        <p14:creationId xmlns:p14="http://schemas.microsoft.com/office/powerpoint/2010/main" val="32538197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3493</TotalTime>
  <Words>1665</Words>
  <Application>Microsoft Office PowerPoint</Application>
  <PresentationFormat>Widescreen</PresentationFormat>
  <Paragraphs>746</Paragraphs>
  <Slides>37</Slides>
  <Notes>6</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Calibri</vt:lpstr>
      <vt:lpstr>Cambria</vt:lpstr>
      <vt:lpstr>Corbel</vt:lpstr>
      <vt:lpstr>Helvetica Neue</vt:lpstr>
      <vt:lpstr>HGｺﾞｼｯｸM</vt:lpstr>
      <vt:lpstr>Wingdings</vt:lpstr>
      <vt:lpstr>Parallax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Business Model</vt:lpstr>
      <vt:lpstr>PowerPoint Presentation</vt:lpstr>
      <vt:lpstr>Marketing Plan</vt:lpstr>
      <vt:lpstr>Executive Team</vt:lpstr>
      <vt:lpstr>PowerPoint Presentation</vt:lpstr>
      <vt:lpstr>Financial</vt:lpstr>
      <vt:lpstr>Financial</vt:lpstr>
      <vt:lpstr>Financial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Contingency (Cost rise from 10.38 to 20/unit)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Loo</dc:creator>
  <cp:lastModifiedBy>Larry Loo</cp:lastModifiedBy>
  <cp:revision>116</cp:revision>
  <dcterms:created xsi:type="dcterms:W3CDTF">2016-09-24T04:36:57Z</dcterms:created>
  <dcterms:modified xsi:type="dcterms:W3CDTF">2016-10-03T02:56:41Z</dcterms:modified>
</cp:coreProperties>
</file>