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Nunito"/>
      <p:regular r:id="rId23"/>
      <p:bold r:id="rId24"/>
      <p:italic r:id="rId25"/>
      <p:boldItalic r:id="rId26"/>
    </p:embeddedFont>
    <p:embeddedFont>
      <p:font typeface="Lato"/>
      <p:regular r:id="rId27"/>
      <p:bold r:id="rId28"/>
      <p:italic r:id="rId29"/>
      <p:boldItalic r:id="rId30"/>
    </p:embeddedFont>
    <p:embeddedFont>
      <p:font typeface="Nunito Ligh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5FECE80-A3CF-4122-80D2-3BED5E4E1EC7}">
  <a:tblStyle styleId="{E5FECE80-A3CF-4122-80D2-3BED5E4E1EC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Nunito-bold.fntdata"/><Relationship Id="rId23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Nunito-boldItalic.fntdata"/><Relationship Id="rId25" Type="http://schemas.openxmlformats.org/officeDocument/2006/relationships/font" Target="fonts/Nunito-italic.fntdata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Lato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NunitoLight-regular.fntdata"/><Relationship Id="rId30" Type="http://schemas.openxmlformats.org/officeDocument/2006/relationships/font" Target="fonts/Lato-boldItalic.fntdata"/><Relationship Id="rId11" Type="http://schemas.openxmlformats.org/officeDocument/2006/relationships/slide" Target="slides/slide5.xml"/><Relationship Id="rId33" Type="http://schemas.openxmlformats.org/officeDocument/2006/relationships/font" Target="fonts/NunitoLight-italic.fntdata"/><Relationship Id="rId10" Type="http://schemas.openxmlformats.org/officeDocument/2006/relationships/slide" Target="slides/slide4.xml"/><Relationship Id="rId32" Type="http://schemas.openxmlformats.org/officeDocument/2006/relationships/font" Target="fonts/NunitoLight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NunitoLight-bold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olor-hex.com/color-palette/5354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https://www.color-hex.com/color-palette/5354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 tone - reliable, friendly, concerned and wants you to do your best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95e5b1a4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95e5b1a4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5e5b1a40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5e5b1a40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399b02560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399b02560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95e5b1a40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95e5b1a40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399b02560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9399b02560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95e5b1a40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95e5b1a40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95e5b1a40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95e5b1a40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5e5b1a40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95e5b1a40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95e5b1a40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95e5b1a40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5e5b1a40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5e5b1a40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5e5b1a40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95e5b1a40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95e5b1a405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95e5b1a40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95e5b1a405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95e5b1a405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95e5b1a40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95e5b1a40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96635a6a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96635a6a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 sz="28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Char char="○"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Nunito"/>
              <a:buChar char="■"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Nunito"/>
              <a:buNone/>
              <a:defRPr sz="21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ato"/>
              <a:buNone/>
              <a:defRPr b="1" sz="2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"/>
              <a:buChar char="●"/>
              <a:defRPr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C375B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Lato"/>
                <a:ea typeface="Lato"/>
                <a:cs typeface="Lato"/>
                <a:sym typeface="Lato"/>
              </a:rPr>
              <a:t>BellCurveHero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 Light"/>
                <a:ea typeface="Nunito Light"/>
                <a:cs typeface="Nunito Light"/>
                <a:sym typeface="Nunito Light"/>
              </a:rPr>
              <a:t>Remove guesswork from exam prep</a:t>
            </a:r>
            <a:endParaRPr>
              <a:latin typeface="Nunito Light"/>
              <a:ea typeface="Nunito Light"/>
              <a:cs typeface="Nunito Light"/>
              <a:sym typeface="Nunit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statement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University students in STEM education: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Have </a:t>
            </a:r>
            <a:r>
              <a:rPr lang="en">
                <a:solidFill>
                  <a:schemeClr val="accent6"/>
                </a:solidFill>
              </a:rPr>
              <a:t>no or limited access</a:t>
            </a:r>
            <a:r>
              <a:rPr lang="en"/>
              <a:t> to past year papers for preparation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Have access to past year papers, but there is </a:t>
            </a:r>
            <a:r>
              <a:rPr lang="en">
                <a:solidFill>
                  <a:schemeClr val="accent6"/>
                </a:solidFill>
              </a:rPr>
              <a:t>no way to obtain the answers</a:t>
            </a:r>
            <a:endParaRPr>
              <a:solidFill>
                <a:schemeClr val="accent6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Have access to exam answers, but </a:t>
            </a:r>
            <a:r>
              <a:rPr lang="en">
                <a:solidFill>
                  <a:schemeClr val="accent6"/>
                </a:solidFill>
              </a:rPr>
              <a:t>have to decipher the solutions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Help university students in STEM: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To score higher for exams by </a:t>
            </a:r>
            <a:r>
              <a:rPr lang="en">
                <a:solidFill>
                  <a:schemeClr val="accent6"/>
                </a:solidFill>
              </a:rPr>
              <a:t>anticipating exam questions</a:t>
            </a:r>
            <a:r>
              <a:rPr lang="en"/>
              <a:t>, based on past year papers, using predictive machine learning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By providing </a:t>
            </a:r>
            <a:r>
              <a:rPr lang="en">
                <a:solidFill>
                  <a:schemeClr val="accent6"/>
                </a:solidFill>
              </a:rPr>
              <a:t>video explanations and solutions</a:t>
            </a:r>
            <a:r>
              <a:rPr lang="en"/>
              <a:t> by qualified solvers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Product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0" l="0" r="0" t="7201"/>
          <a:stretch/>
        </p:blipFill>
        <p:spPr>
          <a:xfrm>
            <a:off x="5254250" y="2047450"/>
            <a:ext cx="3765925" cy="206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 rotWithShape="1">
          <a:blip r:embed="rId4">
            <a:alphaModFix/>
          </a:blip>
          <a:srcRect b="0" l="0" r="2988" t="30386"/>
          <a:stretch/>
        </p:blipFill>
        <p:spPr>
          <a:xfrm>
            <a:off x="6240668" y="2435917"/>
            <a:ext cx="2516362" cy="148329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/>
          <p:nvPr/>
        </p:nvSpPr>
        <p:spPr>
          <a:xfrm>
            <a:off x="5849663" y="2069834"/>
            <a:ext cx="2587200" cy="1254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311700" y="1255025"/>
            <a:ext cx="17232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Student wants to prepare for exams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311700" y="2785800"/>
            <a:ext cx="17232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Looks up past year papers in catalog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2537225" y="2072200"/>
            <a:ext cx="17232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Identifies questions in past year papers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2537225" y="3615450"/>
            <a:ext cx="17232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Gets question prediction for exam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80" name="Google Shape;80;p16"/>
          <p:cNvCxnSpPr>
            <a:stCxn id="76" idx="2"/>
            <a:endCxn id="77" idx="0"/>
          </p:cNvCxnSpPr>
          <p:nvPr/>
        </p:nvCxnSpPr>
        <p:spPr>
          <a:xfrm>
            <a:off x="1173300" y="1842725"/>
            <a:ext cx="0" cy="943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" name="Google Shape;81;p16"/>
          <p:cNvCxnSpPr>
            <a:stCxn id="77" idx="3"/>
            <a:endCxn id="78" idx="1"/>
          </p:cNvCxnSpPr>
          <p:nvPr/>
        </p:nvCxnSpPr>
        <p:spPr>
          <a:xfrm flipH="1" rot="10800000">
            <a:off x="2034900" y="2365950"/>
            <a:ext cx="502200" cy="713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" name="Google Shape;82;p16"/>
          <p:cNvCxnSpPr>
            <a:stCxn id="77" idx="3"/>
            <a:endCxn id="79" idx="1"/>
          </p:cNvCxnSpPr>
          <p:nvPr/>
        </p:nvCxnSpPr>
        <p:spPr>
          <a:xfrm>
            <a:off x="2034900" y="3079650"/>
            <a:ext cx="502200" cy="829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6"/>
          <p:cNvCxnSpPr>
            <a:stCxn id="78" idx="3"/>
            <a:endCxn id="73" idx="1"/>
          </p:cNvCxnSpPr>
          <p:nvPr/>
        </p:nvCxnSpPr>
        <p:spPr>
          <a:xfrm>
            <a:off x="4260425" y="2366050"/>
            <a:ext cx="993900" cy="713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6"/>
          <p:cNvCxnSpPr>
            <a:stCxn id="79" idx="3"/>
            <a:endCxn id="73" idx="1"/>
          </p:cNvCxnSpPr>
          <p:nvPr/>
        </p:nvCxnSpPr>
        <p:spPr>
          <a:xfrm flipH="1" rot="10800000">
            <a:off x="4260425" y="3079500"/>
            <a:ext cx="993900" cy="8298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" name="Google Shape;85;p16"/>
          <p:cNvSpPr txBox="1"/>
          <p:nvPr/>
        </p:nvSpPr>
        <p:spPr>
          <a:xfrm>
            <a:off x="5410475" y="4159900"/>
            <a:ext cx="34656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Watches step-by-step explanation on the questions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MVP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0" l="0" r="0" t="7201"/>
          <a:stretch/>
        </p:blipFill>
        <p:spPr>
          <a:xfrm>
            <a:off x="491175" y="1017725"/>
            <a:ext cx="8161650" cy="402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4">
            <a:alphaModFix/>
          </a:blip>
          <a:srcRect b="0" l="0" r="2988" t="30386"/>
          <a:stretch/>
        </p:blipFill>
        <p:spPr>
          <a:xfrm>
            <a:off x="2628975" y="1774825"/>
            <a:ext cx="5453550" cy="28908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7"/>
          <p:cNvSpPr/>
          <p:nvPr/>
        </p:nvSpPr>
        <p:spPr>
          <a:xfrm>
            <a:off x="1781575" y="1061350"/>
            <a:ext cx="5607000" cy="2448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2380650" y="509525"/>
            <a:ext cx="4382700" cy="4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Video walkthroughs for exam questions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schematics</a:t>
            </a:r>
            <a:endParaRPr/>
          </a:p>
        </p:txBody>
      </p:sp>
      <p:sp>
        <p:nvSpPr>
          <p:cNvPr id="100" name="Google Shape;100;p18"/>
          <p:cNvSpPr/>
          <p:nvPr/>
        </p:nvSpPr>
        <p:spPr>
          <a:xfrm>
            <a:off x="6913700" y="312725"/>
            <a:ext cx="1740900" cy="572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Past year papers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as text data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" name="Google Shape;101;p18"/>
          <p:cNvSpPr/>
          <p:nvPr/>
        </p:nvSpPr>
        <p:spPr>
          <a:xfrm>
            <a:off x="6539450" y="2049675"/>
            <a:ext cx="2489400" cy="2585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Natural Language Processing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Parses the question data into units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Text pattern recognition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identifies language patterns in the question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Text generation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generates new possible questions based on prior questions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" name="Google Shape;102;p18"/>
          <p:cNvSpPr/>
          <p:nvPr/>
        </p:nvSpPr>
        <p:spPr>
          <a:xfrm>
            <a:off x="3803975" y="312725"/>
            <a:ext cx="1824600" cy="572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Student explainers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Explains past year paper questions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103;p18"/>
          <p:cNvSpPr/>
          <p:nvPr/>
        </p:nvSpPr>
        <p:spPr>
          <a:xfrm>
            <a:off x="352425" y="2017425"/>
            <a:ext cx="1740900" cy="63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Module code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Looks up the module past year papers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689325" y="1604675"/>
            <a:ext cx="10671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User input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3471575" y="2049675"/>
            <a:ext cx="2489400" cy="10071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Step-by-step explainer videos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Analyzes and explains the questions in the past year papers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06" name="Google Shape;106;p18"/>
          <p:cNvCxnSpPr>
            <a:stCxn id="102" idx="2"/>
            <a:endCxn id="105" idx="0"/>
          </p:cNvCxnSpPr>
          <p:nvPr/>
        </p:nvCxnSpPr>
        <p:spPr>
          <a:xfrm>
            <a:off x="4716275" y="885425"/>
            <a:ext cx="0" cy="11643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7" name="Google Shape;107;p18"/>
          <p:cNvCxnSpPr>
            <a:stCxn id="100" idx="2"/>
            <a:endCxn id="101" idx="0"/>
          </p:cNvCxnSpPr>
          <p:nvPr/>
        </p:nvCxnSpPr>
        <p:spPr>
          <a:xfrm>
            <a:off x="7784150" y="885425"/>
            <a:ext cx="0" cy="11643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8" name="Google Shape;108;p18"/>
          <p:cNvSpPr/>
          <p:nvPr/>
        </p:nvSpPr>
        <p:spPr>
          <a:xfrm>
            <a:off x="3739325" y="4062675"/>
            <a:ext cx="1953900" cy="572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Nunito"/>
                <a:ea typeface="Nunito"/>
                <a:cs typeface="Nunito"/>
                <a:sym typeface="Nunito"/>
              </a:rPr>
              <a:t>New exam questions</a:t>
            </a:r>
            <a:endParaRPr b="1">
              <a:solidFill>
                <a:schemeClr val="accent2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* generated by the AI engine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09" name="Google Shape;109;p18"/>
          <p:cNvCxnSpPr>
            <a:stCxn id="103" idx="3"/>
            <a:endCxn id="105" idx="1"/>
          </p:cNvCxnSpPr>
          <p:nvPr/>
        </p:nvCxnSpPr>
        <p:spPr>
          <a:xfrm>
            <a:off x="2093325" y="2333025"/>
            <a:ext cx="1378200" cy="2202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p18"/>
          <p:cNvCxnSpPr>
            <a:stCxn id="103" idx="3"/>
            <a:endCxn id="108" idx="1"/>
          </p:cNvCxnSpPr>
          <p:nvPr/>
        </p:nvCxnSpPr>
        <p:spPr>
          <a:xfrm>
            <a:off x="2093325" y="2333025"/>
            <a:ext cx="1646100" cy="20160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" name="Google Shape;111;p18"/>
          <p:cNvCxnSpPr>
            <a:stCxn id="101" idx="1"/>
            <a:endCxn id="108" idx="3"/>
          </p:cNvCxnSpPr>
          <p:nvPr/>
        </p:nvCxnSpPr>
        <p:spPr>
          <a:xfrm flipH="1">
            <a:off x="5693150" y="3342525"/>
            <a:ext cx="846300" cy="10065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2" name="Google Shape;112;p18"/>
          <p:cNvSpPr txBox="1"/>
          <p:nvPr/>
        </p:nvSpPr>
        <p:spPr>
          <a:xfrm>
            <a:off x="2180100" y="3342525"/>
            <a:ext cx="10671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Receives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2315000" y="2049725"/>
            <a:ext cx="10671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Watches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5306650" y="3383625"/>
            <a:ext cx="10671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Generates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7784150" y="1194950"/>
            <a:ext cx="10671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Feeds into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3869975" y="1194950"/>
            <a:ext cx="8463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Records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/>
          <p:nvPr/>
        </p:nvSpPr>
        <p:spPr>
          <a:xfrm>
            <a:off x="272100" y="284250"/>
            <a:ext cx="8599800" cy="4575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Competitors</a:t>
            </a:r>
            <a:endParaRPr/>
          </a:p>
        </p:txBody>
      </p:sp>
      <p:graphicFrame>
        <p:nvGraphicFramePr>
          <p:cNvPr id="123" name="Google Shape;123;p19"/>
          <p:cNvGraphicFramePr/>
          <p:nvPr/>
        </p:nvGraphicFramePr>
        <p:xfrm>
          <a:off x="393175" y="12285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{E5FECE80-A3CF-4122-80D2-3BED5E4E1EC7}</a:tableStyleId>
              </a:tblPr>
              <a:tblGrid>
                <a:gridCol w="1392925"/>
                <a:gridCol w="1392925"/>
                <a:gridCol w="1392925"/>
                <a:gridCol w="1392925"/>
                <a:gridCol w="1392925"/>
                <a:gridCol w="1392925"/>
              </a:tblGrid>
              <a:tr h="68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BellCurveHero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YouTube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Uni Seniors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Chegg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CourseHero</a:t>
                      </a:r>
                      <a:endParaRPr b="1"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Step-by-step explanation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8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Verified answers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Exam predictions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685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Answers to past exams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2113" y="2041100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1225" y="2041100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9800" y="2763875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5163" y="2763875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1225" y="2763875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525" y="3453350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1225" y="3453350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9800" y="4142825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163" y="4142825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525" y="4142825"/>
            <a:ext cx="358525" cy="35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1225" y="4142825"/>
            <a:ext cx="358525" cy="35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Model</a:t>
            </a:r>
            <a:endParaRPr/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3249800" y="229625"/>
            <a:ext cx="5730000" cy="10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Subscription model for credits for microtransactions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FFFFFF"/>
                </a:solidFill>
              </a:rPr>
              <a:t>1 credit = 1 exam question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1" name="Google Shape;141;p20"/>
          <p:cNvSpPr/>
          <p:nvPr/>
        </p:nvSpPr>
        <p:spPr>
          <a:xfrm>
            <a:off x="295000" y="1298525"/>
            <a:ext cx="2627700" cy="3640500"/>
          </a:xfrm>
          <a:prstGeom prst="roundRect">
            <a:avLst>
              <a:gd fmla="val 78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"/>
                <a:ea typeface="Nunito"/>
                <a:cs typeface="Nunito"/>
                <a:sym typeface="Nunito"/>
              </a:rPr>
              <a:t>$9.90/month</a:t>
            </a:r>
            <a:endParaRPr b="1" sz="2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3 credits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Access to answers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BASIC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" name="Google Shape;142;p20"/>
          <p:cNvSpPr/>
          <p:nvPr/>
        </p:nvSpPr>
        <p:spPr>
          <a:xfrm>
            <a:off x="3249800" y="1298525"/>
            <a:ext cx="2627700" cy="3640500"/>
          </a:xfrm>
          <a:prstGeom prst="roundRect">
            <a:avLst>
              <a:gd fmla="val 7891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"/>
                <a:ea typeface="Nunito"/>
                <a:cs typeface="Nunito"/>
                <a:sym typeface="Nunito"/>
              </a:rPr>
              <a:t>$19.90/month</a:t>
            </a:r>
            <a:endParaRPr b="1" sz="2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10 credits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Basic plan features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Explainer videos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Exam prediction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PREMIUM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" name="Google Shape;143;p20"/>
          <p:cNvSpPr/>
          <p:nvPr/>
        </p:nvSpPr>
        <p:spPr>
          <a:xfrm>
            <a:off x="6204600" y="1318025"/>
            <a:ext cx="2627700" cy="3640500"/>
          </a:xfrm>
          <a:prstGeom prst="roundRect">
            <a:avLst>
              <a:gd fmla="val 7891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Nunito"/>
                <a:ea typeface="Nunito"/>
                <a:cs typeface="Nunito"/>
                <a:sym typeface="Nunito"/>
              </a:rPr>
              <a:t>$39.90/month</a:t>
            </a:r>
            <a:endParaRPr b="1" sz="2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25 credits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Premium plan features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Nunito"/>
                <a:ea typeface="Nunito"/>
                <a:cs typeface="Nunito"/>
                <a:sym typeface="Nunito"/>
              </a:rPr>
              <a:t>Q&amp;A with experts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ULTIMATE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opportunity</a:t>
            </a:r>
            <a:endParaRPr/>
          </a:p>
        </p:txBody>
      </p:sp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311700" y="1331075"/>
            <a:ext cx="8520600" cy="3416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Global Online Education Market Worth $319+ Billion by 2025 - North America Anticipated to Provide the Highest Revenue Generating Opportunities</a:t>
            </a:r>
            <a:endParaRPr/>
          </a:p>
          <a:p>
            <a:pPr indent="-342900" lvl="0" marL="45720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global online education market is projected to </a:t>
            </a:r>
            <a:r>
              <a:rPr lang="en"/>
              <a:t>witness</a:t>
            </a:r>
            <a:r>
              <a:rPr lang="en"/>
              <a:t> a CAGR of 9.23% during the forecast period to reach a total market size of US$319.167 billion in 2025, increasing from US$187.877 billion in 2019.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160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size 2020</a:t>
            </a:r>
            <a:endParaRPr/>
          </a:p>
        </p:txBody>
      </p:sp>
      <p:sp>
        <p:nvSpPr>
          <p:cNvPr id="155" name="Google Shape;155;p22"/>
          <p:cNvSpPr/>
          <p:nvPr/>
        </p:nvSpPr>
        <p:spPr>
          <a:xfrm>
            <a:off x="784350" y="1301250"/>
            <a:ext cx="3657600" cy="3657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2"/>
          <p:cNvSpPr/>
          <p:nvPr/>
        </p:nvSpPr>
        <p:spPr>
          <a:xfrm>
            <a:off x="1150050" y="2032650"/>
            <a:ext cx="2926200" cy="2926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2"/>
          <p:cNvSpPr/>
          <p:nvPr/>
        </p:nvSpPr>
        <p:spPr>
          <a:xfrm>
            <a:off x="1515900" y="2764350"/>
            <a:ext cx="2194500" cy="2194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2"/>
          <p:cNvSpPr txBox="1"/>
          <p:nvPr/>
        </p:nvSpPr>
        <p:spPr>
          <a:xfrm>
            <a:off x="2053650" y="1490000"/>
            <a:ext cx="111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Nunito"/>
                <a:ea typeface="Nunito"/>
                <a:cs typeface="Nunito"/>
                <a:sym typeface="Nunito"/>
              </a:rPr>
              <a:t>US$200B </a:t>
            </a:r>
            <a:endParaRPr b="1" sz="1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4869400" y="1148850"/>
            <a:ext cx="31491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TAM</a:t>
            </a: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: 25,000 universities. Global online education market (number growing YoY)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4943075" y="2277900"/>
            <a:ext cx="3075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</a:t>
            </a:r>
            <a:r>
              <a:rPr b="1"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AM</a:t>
            </a: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: 5,900 universities in Asia region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" name="Google Shape;161;p22"/>
          <p:cNvSpPr txBox="1"/>
          <p:nvPr/>
        </p:nvSpPr>
        <p:spPr>
          <a:xfrm>
            <a:off x="4943200" y="3506250"/>
            <a:ext cx="3075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SOM</a:t>
            </a: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: University students in STEM core modules in Asia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62" name="Google Shape;162;p22"/>
          <p:cNvCxnSpPr>
            <a:stCxn id="158" idx="3"/>
            <a:endCxn id="159" idx="1"/>
          </p:cNvCxnSpPr>
          <p:nvPr/>
        </p:nvCxnSpPr>
        <p:spPr>
          <a:xfrm flipH="1" rot="10800000">
            <a:off x="3172650" y="1555550"/>
            <a:ext cx="1696800" cy="1269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" name="Google Shape;163;p22"/>
          <p:cNvCxnSpPr>
            <a:stCxn id="164" idx="3"/>
            <a:endCxn id="160" idx="1"/>
          </p:cNvCxnSpPr>
          <p:nvPr/>
        </p:nvCxnSpPr>
        <p:spPr>
          <a:xfrm>
            <a:off x="3172650" y="2470488"/>
            <a:ext cx="1770300" cy="1014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" name="Google Shape;164;p22"/>
          <p:cNvSpPr txBox="1"/>
          <p:nvPr/>
        </p:nvSpPr>
        <p:spPr>
          <a:xfrm>
            <a:off x="2053650" y="2278038"/>
            <a:ext cx="1119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Nunito"/>
                <a:ea typeface="Nunito"/>
                <a:cs typeface="Nunito"/>
                <a:sym typeface="Nunito"/>
              </a:rPr>
              <a:t>US$40B </a:t>
            </a:r>
            <a:endParaRPr b="1" sz="16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2014350" y="3066100"/>
            <a:ext cx="1197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Nunito"/>
                <a:ea typeface="Nunito"/>
                <a:cs typeface="Nunito"/>
                <a:sym typeface="Nunito"/>
              </a:rPr>
              <a:t>US$200M </a:t>
            </a:r>
            <a:endParaRPr b="1" sz="16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66" name="Google Shape;166;p22"/>
          <p:cNvCxnSpPr>
            <a:stCxn id="165" idx="3"/>
            <a:endCxn id="161" idx="1"/>
          </p:cNvCxnSpPr>
          <p:nvPr/>
        </p:nvCxnSpPr>
        <p:spPr>
          <a:xfrm>
            <a:off x="3211950" y="3258550"/>
            <a:ext cx="1731300" cy="5415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/>
          <p:nvPr/>
        </p:nvSpPr>
        <p:spPr>
          <a:xfrm>
            <a:off x="272100" y="284250"/>
            <a:ext cx="8599800" cy="4575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Go-to Market Strategy</a:t>
            </a:r>
            <a:endParaRPr/>
          </a:p>
        </p:txBody>
      </p:sp>
      <p:graphicFrame>
        <p:nvGraphicFramePr>
          <p:cNvPr id="173" name="Google Shape;173;p23"/>
          <p:cNvGraphicFramePr/>
          <p:nvPr/>
        </p:nvGraphicFramePr>
        <p:xfrm>
          <a:off x="400700" y="1644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{E5FECE80-A3CF-4122-80D2-3BED5E4E1EC7}</a:tableStyleId>
              </a:tblPr>
              <a:tblGrid>
                <a:gridCol w="2085650"/>
                <a:gridCol w="2085650"/>
                <a:gridCol w="2085650"/>
                <a:gridCol w="2085650"/>
              </a:tblGrid>
              <a:tr h="104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Target customers and offerings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Public university students enrolled in core modules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All university students enrolled in all modules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New institutes of higher learning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Target region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Singapore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Singapore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Singapore + 1 APAC country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40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Sales and channel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Word-of-mouth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Student clubs and societies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Social media advertising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74" name="Google Shape;174;p23"/>
          <p:cNvSpPr txBox="1"/>
          <p:nvPr>
            <p:ph idx="1" type="body"/>
          </p:nvPr>
        </p:nvSpPr>
        <p:spPr>
          <a:xfrm>
            <a:off x="3039875" y="1116250"/>
            <a:ext cx="10773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Traction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5" name="Google Shape;175;p23"/>
          <p:cNvSpPr txBox="1"/>
          <p:nvPr>
            <p:ph idx="1" type="body"/>
          </p:nvPr>
        </p:nvSpPr>
        <p:spPr>
          <a:xfrm>
            <a:off x="5278563" y="1116250"/>
            <a:ext cx="7674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Build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7347300" y="1116250"/>
            <a:ext cx="767400" cy="42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Scale</a:t>
            </a:r>
            <a:endParaRPr>
              <a:solidFill>
                <a:srgbClr val="000000"/>
              </a:solidFill>
            </a:endParaRPr>
          </a:p>
        </p:txBody>
      </p:sp>
      <p:cxnSp>
        <p:nvCxnSpPr>
          <p:cNvPr id="177" name="Google Shape;177;p23"/>
          <p:cNvCxnSpPr>
            <a:stCxn id="174" idx="3"/>
            <a:endCxn id="175" idx="1"/>
          </p:cNvCxnSpPr>
          <p:nvPr/>
        </p:nvCxnSpPr>
        <p:spPr>
          <a:xfrm>
            <a:off x="4117175" y="1330900"/>
            <a:ext cx="11613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8" name="Google Shape;178;p23"/>
          <p:cNvCxnSpPr/>
          <p:nvPr/>
        </p:nvCxnSpPr>
        <p:spPr>
          <a:xfrm>
            <a:off x="6115938" y="1330900"/>
            <a:ext cx="1091400" cy="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Forecasted PNL </a:t>
            </a:r>
            <a:endParaRPr/>
          </a:p>
        </p:txBody>
      </p:sp>
      <p:pic>
        <p:nvPicPr>
          <p:cNvPr id="184" name="Google Shape;18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625" y="1170125"/>
            <a:ext cx="8263669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4"/>
          <p:cNvSpPr/>
          <p:nvPr/>
        </p:nvSpPr>
        <p:spPr>
          <a:xfrm>
            <a:off x="3888625" y="1207600"/>
            <a:ext cx="683400" cy="17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2021</a:t>
            </a:r>
            <a:endParaRPr b="1"/>
          </a:p>
        </p:txBody>
      </p:sp>
      <p:sp>
        <p:nvSpPr>
          <p:cNvPr id="186" name="Google Shape;186;p24"/>
          <p:cNvSpPr/>
          <p:nvPr/>
        </p:nvSpPr>
        <p:spPr>
          <a:xfrm>
            <a:off x="5333925" y="1207600"/>
            <a:ext cx="683400" cy="17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2022</a:t>
            </a:r>
            <a:endParaRPr b="1"/>
          </a:p>
        </p:txBody>
      </p:sp>
      <p:sp>
        <p:nvSpPr>
          <p:cNvPr id="187" name="Google Shape;187;p24"/>
          <p:cNvSpPr/>
          <p:nvPr/>
        </p:nvSpPr>
        <p:spPr>
          <a:xfrm>
            <a:off x="6627450" y="1207600"/>
            <a:ext cx="683400" cy="17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2023</a:t>
            </a:r>
            <a:endParaRPr b="1"/>
          </a:p>
        </p:txBody>
      </p:sp>
      <p:sp>
        <p:nvSpPr>
          <p:cNvPr id="188" name="Google Shape;188;p24"/>
          <p:cNvSpPr/>
          <p:nvPr/>
        </p:nvSpPr>
        <p:spPr>
          <a:xfrm>
            <a:off x="7920975" y="1207600"/>
            <a:ext cx="683400" cy="174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2024</a:t>
            </a:r>
            <a:endParaRPr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/>
          <p:nvPr/>
        </p:nvSpPr>
        <p:spPr>
          <a:xfrm>
            <a:off x="272100" y="284250"/>
            <a:ext cx="8599800" cy="45750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SG Founder’s grant</a:t>
            </a:r>
            <a:endParaRPr/>
          </a:p>
        </p:txBody>
      </p:sp>
      <p:graphicFrame>
        <p:nvGraphicFramePr>
          <p:cNvPr id="195" name="Google Shape;195;p25"/>
          <p:cNvGraphicFramePr/>
          <p:nvPr/>
        </p:nvGraphicFramePr>
        <p:xfrm>
          <a:off x="400700" y="136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{E5FECE80-A3CF-4122-80D2-3BED5E4E1EC7}</a:tableStyleId>
              </a:tblPr>
              <a:tblGrid>
                <a:gridCol w="2085650"/>
                <a:gridCol w="2085650"/>
                <a:gridCol w="2085650"/>
                <a:gridCol w="2085650"/>
              </a:tblGrid>
              <a:tr h="63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Item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Percentage usage (%)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Startup Founder Grant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Own Funding</a:t>
                      </a:r>
                      <a:endParaRPr b="1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Tech Development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20000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4000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2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Website and marketing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10000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2000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Business development and finance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15000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3000</a:t>
                      </a:r>
                      <a:endParaRPr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62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Buffer costs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5000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1000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201" name="Google Shape;201;p26"/>
          <p:cNvSpPr/>
          <p:nvPr/>
        </p:nvSpPr>
        <p:spPr>
          <a:xfrm>
            <a:off x="796875" y="1586575"/>
            <a:ext cx="7464900" cy="2265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2" name="Google Shape;202;p26"/>
          <p:cNvSpPr/>
          <p:nvPr/>
        </p:nvSpPr>
        <p:spPr>
          <a:xfrm rot="8100000">
            <a:off x="633683" y="1121510"/>
            <a:ext cx="1092480" cy="1092480"/>
          </a:xfrm>
          <a:prstGeom prst="teardrop">
            <a:avLst>
              <a:gd fmla="val 100000" name="adj"/>
            </a:avLst>
          </a:prstGeom>
          <a:solidFill>
            <a:srgbClr val="78E8A3"/>
          </a:solidFill>
          <a:ln cap="flat" cmpd="sng" w="9525">
            <a:solidFill>
              <a:srgbClr val="78E8A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3" name="Google Shape;203;p26"/>
          <p:cNvSpPr/>
          <p:nvPr/>
        </p:nvSpPr>
        <p:spPr>
          <a:xfrm rot="8100000">
            <a:off x="2895066" y="1121510"/>
            <a:ext cx="1092480" cy="1092480"/>
          </a:xfrm>
          <a:prstGeom prst="teardrop">
            <a:avLst>
              <a:gd fmla="val 10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4" name="Google Shape;204;p26"/>
          <p:cNvSpPr/>
          <p:nvPr/>
        </p:nvSpPr>
        <p:spPr>
          <a:xfrm rot="8100000">
            <a:off x="5156449" y="1121510"/>
            <a:ext cx="1092480" cy="1092480"/>
          </a:xfrm>
          <a:prstGeom prst="teardrop">
            <a:avLst>
              <a:gd fmla="val 10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5" name="Google Shape;205;p26"/>
          <p:cNvSpPr/>
          <p:nvPr/>
        </p:nvSpPr>
        <p:spPr>
          <a:xfrm rot="8100000">
            <a:off x="7417833" y="1121510"/>
            <a:ext cx="1092480" cy="1092480"/>
          </a:xfrm>
          <a:prstGeom prst="teardrop">
            <a:avLst>
              <a:gd fmla="val 10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724675" y="1479950"/>
            <a:ext cx="9825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Nunito"/>
                <a:ea typeface="Nunito"/>
                <a:cs typeface="Nunito"/>
                <a:sym typeface="Nunito"/>
              </a:rPr>
              <a:t>Q1 2021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2986063" y="1479950"/>
            <a:ext cx="9105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 Light"/>
                <a:ea typeface="Nunito Light"/>
                <a:cs typeface="Nunito Light"/>
                <a:sym typeface="Nunito Light"/>
              </a:rPr>
              <a:t>Q2 2021</a:t>
            </a:r>
            <a:endParaRPr>
              <a:solidFill>
                <a:srgbClr val="FFFFFF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08" name="Google Shape;208;p26"/>
          <p:cNvSpPr txBox="1"/>
          <p:nvPr/>
        </p:nvSpPr>
        <p:spPr>
          <a:xfrm>
            <a:off x="5247425" y="1479950"/>
            <a:ext cx="9105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 Light"/>
                <a:ea typeface="Nunito Light"/>
                <a:cs typeface="Nunito Light"/>
                <a:sym typeface="Nunito Light"/>
              </a:rPr>
              <a:t>Q3 2021</a:t>
            </a:r>
            <a:endParaRPr>
              <a:solidFill>
                <a:srgbClr val="FFFFFF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09" name="Google Shape;209;p26"/>
          <p:cNvSpPr txBox="1"/>
          <p:nvPr/>
        </p:nvSpPr>
        <p:spPr>
          <a:xfrm>
            <a:off x="7508825" y="1479950"/>
            <a:ext cx="9105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 Light"/>
                <a:ea typeface="Nunito Light"/>
                <a:cs typeface="Nunito Light"/>
                <a:sym typeface="Nunito Light"/>
              </a:rPr>
              <a:t>Q4 2021</a:t>
            </a:r>
            <a:endParaRPr>
              <a:solidFill>
                <a:srgbClr val="FFFFFF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10" name="Google Shape;210;p26"/>
          <p:cNvSpPr txBox="1"/>
          <p:nvPr/>
        </p:nvSpPr>
        <p:spPr>
          <a:xfrm>
            <a:off x="147025" y="2644650"/>
            <a:ext cx="2065800" cy="20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Get video explainers for 3 modules finals in SG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2 SG universities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1" name="Google Shape;211;p26"/>
          <p:cNvSpPr txBox="1"/>
          <p:nvPr/>
        </p:nvSpPr>
        <p:spPr>
          <a:xfrm>
            <a:off x="2408425" y="2644650"/>
            <a:ext cx="2065800" cy="20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Get video explainers for 10 modules in SG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4 SG universities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Prototype exam paper predictor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2" name="Google Shape;212;p26"/>
          <p:cNvSpPr txBox="1"/>
          <p:nvPr/>
        </p:nvSpPr>
        <p:spPr>
          <a:xfrm>
            <a:off x="4669825" y="2644650"/>
            <a:ext cx="2065800" cy="22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Get video explainers for 20 modules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6 SG universities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3" name="Google Shape;213;p26"/>
          <p:cNvSpPr txBox="1"/>
          <p:nvPr/>
        </p:nvSpPr>
        <p:spPr>
          <a:xfrm>
            <a:off x="6931225" y="2644650"/>
            <a:ext cx="2065800" cy="19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Get video explainers for 40 modules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6 SG universities + 1 APAC university</a:t>
            </a:r>
            <a:endParaRPr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7"/>
          <p:cNvSpPr/>
          <p:nvPr/>
        </p:nvSpPr>
        <p:spPr>
          <a:xfrm>
            <a:off x="5845600" y="1347000"/>
            <a:ext cx="2627700" cy="3796500"/>
          </a:xfrm>
          <a:prstGeom prst="roundRect">
            <a:avLst>
              <a:gd fmla="val 7891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9" name="Google Shape;21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</a:t>
            </a:r>
            <a:endParaRPr/>
          </a:p>
        </p:txBody>
      </p:sp>
      <p:sp>
        <p:nvSpPr>
          <p:cNvPr id="220" name="Google Shape;220;p27"/>
          <p:cNvSpPr txBox="1"/>
          <p:nvPr/>
        </p:nvSpPr>
        <p:spPr>
          <a:xfrm flipH="1">
            <a:off x="2988650" y="728950"/>
            <a:ext cx="10410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5855625" y="2143500"/>
            <a:ext cx="26277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Benjamin Koh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Founder x1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3 years’ experience in founding AI companies in S2T and HR space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Specialised in Business Development and </a:t>
            </a: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Partnerships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Runner-up in Alibaba Cloud SUSS Demo Day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Partnered with universities and SMEs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2" name="Google Shape;22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0225" y="625375"/>
            <a:ext cx="1378500" cy="1378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3" name="Google Shape;223;p27"/>
          <p:cNvSpPr/>
          <p:nvPr/>
        </p:nvSpPr>
        <p:spPr>
          <a:xfrm>
            <a:off x="1892500" y="1383575"/>
            <a:ext cx="2627700" cy="3796500"/>
          </a:xfrm>
          <a:prstGeom prst="roundRect">
            <a:avLst>
              <a:gd fmla="val 78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24" name="Google Shape;224;p27"/>
          <p:cNvSpPr txBox="1"/>
          <p:nvPr/>
        </p:nvSpPr>
        <p:spPr>
          <a:xfrm>
            <a:off x="1892500" y="2206500"/>
            <a:ext cx="2627700" cy="2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Rachel </a:t>
            </a: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Ng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First time founder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2 years’ experience in tutoring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Specialises in education content creation.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NLP coach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27"/>
          <p:cNvPicPr preferRelativeResize="0"/>
          <p:nvPr/>
        </p:nvPicPr>
        <p:blipFill rotWithShape="1">
          <a:blip r:embed="rId4">
            <a:alphaModFix/>
          </a:blip>
          <a:srcRect b="8318" l="0" r="0" t="-2303"/>
          <a:stretch/>
        </p:blipFill>
        <p:spPr>
          <a:xfrm>
            <a:off x="2369050" y="527575"/>
            <a:ext cx="1608600" cy="1512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"/>
          <p:cNvSpPr/>
          <p:nvPr/>
        </p:nvSpPr>
        <p:spPr>
          <a:xfrm>
            <a:off x="1776575" y="1274350"/>
            <a:ext cx="2627700" cy="3796500"/>
          </a:xfrm>
          <a:prstGeom prst="roundRect">
            <a:avLst>
              <a:gd fmla="val 78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1" name="Google Shape;231;p28"/>
          <p:cNvSpPr txBox="1"/>
          <p:nvPr/>
        </p:nvSpPr>
        <p:spPr>
          <a:xfrm>
            <a:off x="1790225" y="2206500"/>
            <a:ext cx="2627700" cy="2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Emily Ng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First time founder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1.5 years’ experience in tutoring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Provided tutoring to over 60++ students in various subjects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</a:t>
            </a:r>
            <a:endParaRPr/>
          </a:p>
        </p:txBody>
      </p:sp>
      <p:pic>
        <p:nvPicPr>
          <p:cNvPr id="233" name="Google Shape;23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0625" y="504400"/>
            <a:ext cx="1326900" cy="1489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4" name="Google Shape;234;p28"/>
          <p:cNvSpPr/>
          <p:nvPr/>
        </p:nvSpPr>
        <p:spPr>
          <a:xfrm>
            <a:off x="4770450" y="1275400"/>
            <a:ext cx="2627700" cy="3796500"/>
          </a:xfrm>
          <a:prstGeom prst="roundRect">
            <a:avLst>
              <a:gd fmla="val 789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4820600" y="2025450"/>
            <a:ext cx="26277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Nunito"/>
                <a:ea typeface="Nunito"/>
                <a:cs typeface="Nunito"/>
                <a:sym typeface="Nunito"/>
              </a:rPr>
              <a:t>Wong Li Xuan</a:t>
            </a:r>
            <a:endParaRPr b="1" sz="18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First time Founder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C++ and Java programming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Experience in web development programming with NodeJS and mySQL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Experience in mql4 programming for mt4 platform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latin typeface="Nunito"/>
                <a:ea typeface="Nunito"/>
                <a:cs typeface="Nunito"/>
                <a:sym typeface="Nunito"/>
              </a:rPr>
              <a:t>To specialize in NN/ML </a:t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6" name="Google Shape;23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3175" y="445026"/>
            <a:ext cx="1489200" cy="1487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D2544A"/>
      </a:dk1>
      <a:lt1>
        <a:srgbClr val="1C375B"/>
      </a:lt1>
      <a:dk2>
        <a:srgbClr val="FFFFFF"/>
      </a:dk2>
      <a:lt2>
        <a:srgbClr val="6F8197"/>
      </a:lt2>
      <a:accent1>
        <a:srgbClr val="1C375B"/>
      </a:accent1>
      <a:accent2>
        <a:srgbClr val="D2544A"/>
      </a:accent2>
      <a:accent3>
        <a:srgbClr val="CD4236"/>
      </a:accent3>
      <a:accent4>
        <a:srgbClr val="6F8197"/>
      </a:accent4>
      <a:accent5>
        <a:srgbClr val="0097A7"/>
      </a:accent5>
      <a:accent6>
        <a:srgbClr val="EEFF41"/>
      </a:accent6>
      <a:hlink>
        <a:srgbClr val="FFF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