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Reddit Mono"/>
      <p:regular r:id="rId33"/>
      <p:bold r:id="rId34"/>
    </p:embeddedFont>
    <p:embeddedFont>
      <p:font typeface="Bitter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C855FD-E1A5-4697-927A-CDFE41D46DD8}">
  <a:tblStyle styleId="{88C855FD-E1A5-4697-927A-CDFE41D46D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edditMono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Bitter-regular.fntdata"/><Relationship Id="rId12" Type="http://schemas.openxmlformats.org/officeDocument/2006/relationships/slide" Target="slides/slide6.xml"/><Relationship Id="rId34" Type="http://schemas.openxmlformats.org/officeDocument/2006/relationships/font" Target="fonts/RedditMono-bold.fntdata"/><Relationship Id="rId15" Type="http://schemas.openxmlformats.org/officeDocument/2006/relationships/slide" Target="slides/slide9.xml"/><Relationship Id="rId37" Type="http://schemas.openxmlformats.org/officeDocument/2006/relationships/font" Target="fonts/Bitter-italic.fntdata"/><Relationship Id="rId14" Type="http://schemas.openxmlformats.org/officeDocument/2006/relationships/slide" Target="slides/slide8.xml"/><Relationship Id="rId36" Type="http://schemas.openxmlformats.org/officeDocument/2006/relationships/font" Target="fonts/Bitt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Bitter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a1b18325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a1b18325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a1b18325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a1b18325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a1b18325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a1b18325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a1b18325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a1b18325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5a1b183251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5a1b18325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a1b183251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a1b183251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a1b183251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a1b18325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a1b18325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a1b18325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a1b18325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a1b18325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a1b18325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a1b18325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a1b183251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a1b183251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a1b18325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a1b18325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a1b183251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a1b18325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a1b183251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a1b183251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a1b183251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a1b183251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a1b183251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a1b183251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a1b183251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a1b183251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a1b183251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a1b183251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a1b183251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a1b183251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a1b183251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a1b183251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a241de1d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a241de1d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a1b18325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a1b18325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a1b18325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a1b18325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5a1b18325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5a1b18325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a1b18325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a1b18325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16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80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Quail: Quantum Understanding and AI for Interpretability and Learning</a:t>
            </a:r>
            <a:endParaRPr sz="4180"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304500"/>
            <a:ext cx="8520600" cy="13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Dr Jackie Tan, Team Quail</a:t>
            </a: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For submission to the </a:t>
            </a: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Future Leaders in Quantum (FLIQ) Hackathon</a:t>
            </a: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profilepicture2024lowressquare - Jackie Ta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00" y="1371563"/>
            <a:ext cx="2400300" cy="240030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3369650" y="367350"/>
            <a:ext cx="5426100" cy="44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Ex-Associate Professor in Data Science (Nanyang Technological University)</a:t>
            </a:r>
            <a:r>
              <a:rPr lang="en" sz="1800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, 3x serial entrepreneur</a:t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Research at Center of Quantum Technologies (National University of Singapore)</a:t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Broad areas of expertise = AI + web3</a:t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Broad domains = fintech + DS + edu</a:t>
            </a:r>
            <a:endParaRPr sz="1800"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Agenda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Problem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Solution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Approach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4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Classical approach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4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VQA approach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4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Dashboard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Results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Limitations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Future Work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Conclusion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Problem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0" l="0" r="48700" t="0"/>
          <a:stretch/>
        </p:blipFill>
        <p:spPr>
          <a:xfrm>
            <a:off x="4572000" y="0"/>
            <a:ext cx="4572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3951600" cy="9582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Drug-induced allergies are life-threatening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403225"/>
            <a:ext cx="3871200" cy="31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Drug-induced allergies (DIA) are hard to predict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Active area of research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A strong need for pharmacovigiliance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New research has emerged with useful data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3" y="1253353"/>
            <a:ext cx="8520600" cy="3214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377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New research has emerged with useful data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3" y="1253353"/>
            <a:ext cx="8520600" cy="321464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/>
        </p:nvSpPr>
        <p:spPr>
          <a:xfrm>
            <a:off x="311700" y="1253350"/>
            <a:ext cx="8520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D9AE5F"/>
              </a:buClr>
              <a:buSzPts val="1800"/>
              <a:buFont typeface="Reddit Mono"/>
              <a:buChar char="-"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Generated physicochemical properties of non-DIA and DIA-inducing drugs</a:t>
            </a:r>
            <a:b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D9AE5F"/>
              </a:buClr>
              <a:buSzPts val="1800"/>
              <a:buFont typeface="Reddit Mono"/>
              <a:buChar char="-"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Separate train (477) + test (120) set</a:t>
            </a:r>
            <a:b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D9AE5F"/>
              </a:buClr>
              <a:buSzPts val="1800"/>
              <a:buFont typeface="Reddit Mono"/>
              <a:buChar char="-"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196 features, very high dimensional</a:t>
            </a:r>
            <a:b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D9AE5F"/>
              </a:buClr>
              <a:buSzPts val="1800"/>
              <a:buFont typeface="Reddit Mono"/>
              <a:buChar char="-"/>
            </a:pPr>
            <a:r>
              <a:rPr lang="en" sz="18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Imbalanced dataset, 25% DIA-inducing vs non-inducing</a:t>
            </a:r>
            <a:endParaRPr sz="18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Solution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QML leverages expressivity of quantums states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313425" y="1152475"/>
            <a:ext cx="55188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QML models complex, high-order correlations in data: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Feature map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Ansatz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Measurement + Optimization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QML might learn patterns that classical models might miss!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High-dim data -&gt; PCA -&gt; Feature map -&gt; VQA -&gt; Prediction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4" y="1462150"/>
            <a:ext cx="2809525" cy="279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Approach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Project in Parts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Part I: Exploratory Data Analysis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Part II: Data Processing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Part III: Benchmarking using Classic ML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Part IV: Performing VQA to Predict DIAs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Part V: Quantum Feature Importance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2424"/>
                </a:solidFill>
                <a:latin typeface="Bitter"/>
                <a:ea typeface="Bitter"/>
                <a:cs typeface="Bitter"/>
                <a:sym typeface="Bitter"/>
              </a:rPr>
              <a:t>Workflow</a:t>
            </a:r>
            <a:endParaRPr>
              <a:solidFill>
                <a:srgbClr val="002424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24" name="Google Shape;124;p24"/>
          <p:cNvSpPr/>
          <p:nvPr/>
        </p:nvSpPr>
        <p:spPr>
          <a:xfrm>
            <a:off x="487680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Decompose using PCA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25" name="Google Shape;125;p24"/>
          <p:cNvSpPr/>
          <p:nvPr/>
        </p:nvSpPr>
        <p:spPr>
          <a:xfrm>
            <a:off x="6954700" y="2576313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QML feature importance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26" name="Google Shape;126;p24"/>
          <p:cNvSpPr/>
          <p:nvPr/>
        </p:nvSpPr>
        <p:spPr>
          <a:xfrm>
            <a:off x="6954700" y="41587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QNN-based modelling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27" name="Google Shape;127;p24"/>
          <p:cNvSpPr/>
          <p:nvPr/>
        </p:nvSpPr>
        <p:spPr>
          <a:xfrm>
            <a:off x="72100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Exploratory Data Analysis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28" name="Google Shape;128;p24"/>
          <p:cNvSpPr/>
          <p:nvPr/>
        </p:nvSpPr>
        <p:spPr>
          <a:xfrm>
            <a:off x="279890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Preprocess data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29" name="Google Shape;129;p24"/>
          <p:cNvSpPr/>
          <p:nvPr/>
        </p:nvSpPr>
        <p:spPr>
          <a:xfrm>
            <a:off x="6954700" y="993900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Perform classic ML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cxnSp>
        <p:nvCxnSpPr>
          <p:cNvPr id="130" name="Google Shape;130;p24"/>
          <p:cNvCxnSpPr>
            <a:stCxn id="127" idx="3"/>
            <a:endCxn id="128" idx="1"/>
          </p:cNvCxnSpPr>
          <p:nvPr/>
        </p:nvCxnSpPr>
        <p:spPr>
          <a:xfrm>
            <a:off x="2218900" y="2937975"/>
            <a:ext cx="579900" cy="0"/>
          </a:xfrm>
          <a:prstGeom prst="straightConnector1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" name="Google Shape;131;p24"/>
          <p:cNvCxnSpPr>
            <a:stCxn id="128" idx="3"/>
            <a:endCxn id="124" idx="1"/>
          </p:cNvCxnSpPr>
          <p:nvPr/>
        </p:nvCxnSpPr>
        <p:spPr>
          <a:xfrm>
            <a:off x="4296800" y="2937975"/>
            <a:ext cx="579900" cy="0"/>
          </a:xfrm>
          <a:prstGeom prst="straightConnector1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24"/>
          <p:cNvCxnSpPr>
            <a:stCxn id="124" idx="0"/>
            <a:endCxn id="129" idx="1"/>
          </p:cNvCxnSpPr>
          <p:nvPr/>
        </p:nvCxnSpPr>
        <p:spPr>
          <a:xfrm rot="-5400000">
            <a:off x="5679900" y="1301475"/>
            <a:ext cx="1220700" cy="13290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p24"/>
          <p:cNvCxnSpPr>
            <a:stCxn id="124" idx="2"/>
            <a:endCxn id="126" idx="1"/>
          </p:cNvCxnSpPr>
          <p:nvPr/>
        </p:nvCxnSpPr>
        <p:spPr>
          <a:xfrm flipH="1" rot="-5400000">
            <a:off x="5679900" y="3245475"/>
            <a:ext cx="1220700" cy="13290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p24"/>
          <p:cNvCxnSpPr>
            <a:stCxn id="124" idx="3"/>
            <a:endCxn id="125" idx="1"/>
          </p:cNvCxnSpPr>
          <p:nvPr/>
        </p:nvCxnSpPr>
        <p:spPr>
          <a:xfrm>
            <a:off x="6374700" y="2937975"/>
            <a:ext cx="579900" cy="0"/>
          </a:xfrm>
          <a:prstGeom prst="straightConnector1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Results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3600900" cy="9582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High number of correlated features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45" name="Google Shape;1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807" y="0"/>
            <a:ext cx="485019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403225"/>
            <a:ext cx="3871200" cy="31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Possibility</a:t>
            </a: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 of performing dimension reduction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Dimension reduction = we can use a small number of qubits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Large variance in top 10 features necessitates scaling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79316"/>
            <a:ext cx="4039641" cy="2562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3140" y="1579325"/>
            <a:ext cx="4159160" cy="256272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/>
          <p:cNvSpPr/>
          <p:nvPr/>
        </p:nvSpPr>
        <p:spPr>
          <a:xfrm>
            <a:off x="1296950" y="1987725"/>
            <a:ext cx="131400" cy="1928700"/>
          </a:xfrm>
          <a:prstGeom prst="rect">
            <a:avLst/>
          </a:prstGeom>
          <a:noFill/>
          <a:ln cap="flat" cmpd="sng" w="38100">
            <a:solidFill>
              <a:srgbClr val="43B2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6" name="Google Shape;156;p27"/>
          <p:cNvCxnSpPr>
            <a:stCxn id="155" idx="3"/>
            <a:endCxn id="154" idx="1"/>
          </p:cNvCxnSpPr>
          <p:nvPr/>
        </p:nvCxnSpPr>
        <p:spPr>
          <a:xfrm flipH="1" rot="10800000">
            <a:off x="1428350" y="2860575"/>
            <a:ext cx="3244800" cy="91500"/>
          </a:xfrm>
          <a:prstGeom prst="straightConnector1">
            <a:avLst/>
          </a:prstGeom>
          <a:noFill/>
          <a:ln cap="flat" cmpd="sng" w="38100">
            <a:solidFill>
              <a:srgbClr val="43B20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QML performance is comparable to trad ML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aphicFrame>
        <p:nvGraphicFramePr>
          <p:cNvPr id="162" name="Google Shape;162;p28"/>
          <p:cNvGraphicFramePr/>
          <p:nvPr/>
        </p:nvGraphicFramePr>
        <p:xfrm>
          <a:off x="311700" y="119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{88C855FD-E1A5-4697-927A-CDFE41D46DD8}</a:tableStyleId>
              </a:tblPr>
              <a:tblGrid>
                <a:gridCol w="1217225"/>
                <a:gridCol w="1217225"/>
                <a:gridCol w="1217225"/>
                <a:gridCol w="1217225"/>
              </a:tblGrid>
              <a:tr h="6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Traditional ML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(Original)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Logistic regression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Random Forest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6-component PCA + RF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Accuracy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25%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81%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76%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F1-score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0.48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0.36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Recall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0.62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0.82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0.68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Precision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0.66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02424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0.60</a:t>
                      </a:r>
                      <a:endParaRPr sz="1000">
                        <a:solidFill>
                          <a:srgbClr val="002424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QML performance is comparable to trad ML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aphicFrame>
        <p:nvGraphicFramePr>
          <p:cNvPr id="168" name="Google Shape;168;p29"/>
          <p:cNvGraphicFramePr/>
          <p:nvPr/>
        </p:nvGraphicFramePr>
        <p:xfrm>
          <a:off x="311700" y="119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{88C855FD-E1A5-4697-927A-CDFE41D46DD8}</a:tableStyleId>
              </a:tblPr>
              <a:tblGrid>
                <a:gridCol w="1217225"/>
                <a:gridCol w="1217225"/>
                <a:gridCol w="1217225"/>
                <a:gridCol w="1217225"/>
                <a:gridCol w="1217225"/>
                <a:gridCol w="1217225"/>
                <a:gridCol w="1217225"/>
              </a:tblGrid>
              <a:tr h="6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Traditional ML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(Scaled)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Quantum ML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(Scaled, </a:t>
                      </a:r>
                      <a:r>
                        <a:rPr lang="en" sz="1000" u="sng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RealAmplitudes</a:t>
                      </a: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)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 hMerge="1"/>
                <a:tc hMerge="1"/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Logistic regression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Random Forest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6-component PCA + RF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2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4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Accuracy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74</a:t>
                      </a: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81%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82%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60%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50%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56%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F1-score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0.31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0.48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0.43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0.29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0.36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Recall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0.62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0.80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0.82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0.58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0.47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0.53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Precision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0.57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0.67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0.66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0.60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0.47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0.54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QML performance is comparable to trad ML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aphicFrame>
        <p:nvGraphicFramePr>
          <p:cNvPr id="174" name="Google Shape;174;p30"/>
          <p:cNvGraphicFramePr/>
          <p:nvPr/>
        </p:nvGraphicFramePr>
        <p:xfrm>
          <a:off x="311700" y="119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{88C855FD-E1A5-4697-927A-CDFE41D46DD8}</a:tableStyleId>
              </a:tblPr>
              <a:tblGrid>
                <a:gridCol w="1217225"/>
                <a:gridCol w="1217225"/>
                <a:gridCol w="1217225"/>
                <a:gridCol w="1217225"/>
                <a:gridCol w="1217225"/>
                <a:gridCol w="1217225"/>
                <a:gridCol w="1217225"/>
              </a:tblGrid>
              <a:tr h="6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Traditional ML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(Scaled)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Quantum ML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(Scaled, </a:t>
                      </a:r>
                      <a:r>
                        <a:rPr lang="en" sz="1000" u="sng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EfficientSU2</a:t>
                      </a: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)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 hMerge="1"/>
                <a:tc hMerge="1"/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Logistic regression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Random Forest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6-component PCA + RF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2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4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6 qubits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Accuracy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74%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81%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82%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53</a:t>
                      </a: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53</a:t>
                      </a: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54</a:t>
                      </a: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%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F1-score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0.31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0.48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0.38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0.30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0.38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Recall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0.62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0.80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0.82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0.53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0.49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0.54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  <a:tr h="600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Precision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0.57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0.67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0.66</a:t>
                      </a:r>
                      <a:endParaRPr sz="1000"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242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0.54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0.48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D9AE5F"/>
                          </a:solidFill>
                          <a:latin typeface="Reddit Mono"/>
                          <a:ea typeface="Reddit Mono"/>
                          <a:cs typeface="Reddit Mono"/>
                          <a:sym typeface="Reddit Mono"/>
                        </a:rPr>
                        <a:t>0.55</a:t>
                      </a:r>
                      <a:endParaRPr sz="1000">
                        <a:solidFill>
                          <a:srgbClr val="D9AE5F"/>
                        </a:solidFill>
                        <a:latin typeface="Reddit Mono"/>
                        <a:ea typeface="Reddit Mono"/>
                        <a:cs typeface="Reddit Mono"/>
                        <a:sym typeface="Reddit Mon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AE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4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VQA models are explainable with input perturbations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7762" y="1152475"/>
            <a:ext cx="6908475" cy="383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VQA models are explainable with input perturbations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87" name="Google Shape;187;p32"/>
          <p:cNvSpPr/>
          <p:nvPr/>
        </p:nvSpPr>
        <p:spPr>
          <a:xfrm>
            <a:off x="72100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Train model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88" name="Google Shape;188;p32"/>
          <p:cNvSpPr/>
          <p:nvPr/>
        </p:nvSpPr>
        <p:spPr>
          <a:xfrm>
            <a:off x="471640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Measure result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89" name="Google Shape;189;p32"/>
          <p:cNvSpPr/>
          <p:nvPr/>
        </p:nvSpPr>
        <p:spPr>
          <a:xfrm>
            <a:off x="2720825" y="146477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Perturb the inputs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90" name="Google Shape;190;p32"/>
          <p:cNvSpPr/>
          <p:nvPr/>
        </p:nvSpPr>
        <p:spPr>
          <a:xfrm>
            <a:off x="2720825" y="375787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Do nothing to inputs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191" name="Google Shape;191;p32"/>
          <p:cNvSpPr/>
          <p:nvPr/>
        </p:nvSpPr>
        <p:spPr>
          <a:xfrm>
            <a:off x="7104450" y="2576325"/>
            <a:ext cx="1497900" cy="723300"/>
          </a:xfrm>
          <a:prstGeom prst="rect">
            <a:avLst/>
          </a:prstGeom>
          <a:solidFill>
            <a:srgbClr val="00242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Calculate feature importance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cxnSp>
        <p:nvCxnSpPr>
          <p:cNvPr id="192" name="Google Shape;192;p32"/>
          <p:cNvCxnSpPr>
            <a:stCxn id="188" idx="3"/>
            <a:endCxn id="191" idx="1"/>
          </p:cNvCxnSpPr>
          <p:nvPr/>
        </p:nvCxnSpPr>
        <p:spPr>
          <a:xfrm>
            <a:off x="6214300" y="2937975"/>
            <a:ext cx="890100" cy="0"/>
          </a:xfrm>
          <a:prstGeom prst="straightConnector1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3" name="Google Shape;193;p32"/>
          <p:cNvCxnSpPr>
            <a:stCxn id="189" idx="3"/>
            <a:endCxn id="188" idx="0"/>
          </p:cNvCxnSpPr>
          <p:nvPr/>
        </p:nvCxnSpPr>
        <p:spPr>
          <a:xfrm>
            <a:off x="4218725" y="1826425"/>
            <a:ext cx="1246500" cy="7500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32"/>
          <p:cNvCxnSpPr>
            <a:stCxn id="190" idx="3"/>
            <a:endCxn id="188" idx="2"/>
          </p:cNvCxnSpPr>
          <p:nvPr/>
        </p:nvCxnSpPr>
        <p:spPr>
          <a:xfrm flipH="1" rot="10800000">
            <a:off x="4218725" y="3299625"/>
            <a:ext cx="1246500" cy="8199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5" name="Google Shape;195;p32"/>
          <p:cNvCxnSpPr>
            <a:stCxn id="187" idx="2"/>
            <a:endCxn id="190" idx="1"/>
          </p:cNvCxnSpPr>
          <p:nvPr/>
        </p:nvCxnSpPr>
        <p:spPr>
          <a:xfrm flipH="1" rot="-5400000">
            <a:off x="1685500" y="3084075"/>
            <a:ext cx="819900" cy="12510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32"/>
          <p:cNvCxnSpPr>
            <a:stCxn id="187" idx="0"/>
            <a:endCxn id="189" idx="1"/>
          </p:cNvCxnSpPr>
          <p:nvPr/>
        </p:nvCxnSpPr>
        <p:spPr>
          <a:xfrm rot="-5400000">
            <a:off x="1720450" y="1575825"/>
            <a:ext cx="750000" cy="1251000"/>
          </a:xfrm>
          <a:prstGeom prst="bentConnector2">
            <a:avLst/>
          </a:prstGeom>
          <a:noFill/>
          <a:ln cap="flat" cmpd="sng" w="19050">
            <a:solidFill>
              <a:srgbClr val="00242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VQA models are explainable with input perturbations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325" y="1152475"/>
            <a:ext cx="6457339" cy="38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Remarkable similarity in features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Similar class of features present in both images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210" name="Google Shape;2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525" y="1784076"/>
            <a:ext cx="4063779" cy="24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4"/>
          <p:cNvSpPr txBox="1"/>
          <p:nvPr/>
        </p:nvSpPr>
        <p:spPr>
          <a:xfrm>
            <a:off x="1852225" y="606875"/>
            <a:ext cx="420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2" name="Google Shape;2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870350"/>
            <a:ext cx="4208400" cy="23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4"/>
          <p:cNvSpPr/>
          <p:nvPr/>
        </p:nvSpPr>
        <p:spPr>
          <a:xfrm>
            <a:off x="311700" y="1989825"/>
            <a:ext cx="817200" cy="2023800"/>
          </a:xfrm>
          <a:prstGeom prst="rect">
            <a:avLst/>
          </a:prstGeom>
          <a:noFill/>
          <a:ln cap="flat" cmpd="sng" w="38100">
            <a:solidFill>
              <a:srgbClr val="43B2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4"/>
          <p:cNvSpPr/>
          <p:nvPr/>
        </p:nvSpPr>
        <p:spPr>
          <a:xfrm>
            <a:off x="4723525" y="1944975"/>
            <a:ext cx="665700" cy="2023800"/>
          </a:xfrm>
          <a:prstGeom prst="rect">
            <a:avLst/>
          </a:prstGeom>
          <a:noFill/>
          <a:ln cap="flat" cmpd="sng" w="38100">
            <a:solidFill>
              <a:srgbClr val="43B2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Conclusion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VQAs hold immense potential for the future of ML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25" name="Google Shape;225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Quail did a great job under time and manpower pressure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Room for improvement for VQA performance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VQAs are able to handle decompositions from large dimensions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We used a novel perturbation-based method to do quantum feature importance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Promising performance with additional qubits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AE5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002424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Let me win and send me to Geneva</a:t>
            </a:r>
            <a:endParaRPr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31" name="Google Shape;23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I’m a good scientist with great ideas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I have the right mix of knowledge, </a:t>
            </a: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expertise</a:t>
            </a: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, and experience</a:t>
            </a:r>
            <a:b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</a:b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2424"/>
              </a:buClr>
              <a:buSzPts val="1800"/>
              <a:buFont typeface="Reddit Mono"/>
              <a:buChar char="-"/>
            </a:pPr>
            <a:r>
              <a:rPr lang="en">
                <a:solidFill>
                  <a:srgbClr val="002424"/>
                </a:solidFill>
                <a:latin typeface="Reddit Mono"/>
                <a:ea typeface="Reddit Mono"/>
                <a:cs typeface="Reddit Mono"/>
                <a:sym typeface="Reddit Mono"/>
              </a:rPr>
              <a:t>I’ll rep us well, you won’t regret it!</a:t>
            </a:r>
            <a:endParaRPr>
              <a:solidFill>
                <a:srgbClr val="002424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24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type="ctrTitle"/>
          </p:nvPr>
        </p:nvSpPr>
        <p:spPr>
          <a:xfrm>
            <a:off x="764704" y="788125"/>
            <a:ext cx="43608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Bitter"/>
                <a:ea typeface="Bitter"/>
                <a:cs typeface="Bitter"/>
                <a:sym typeface="Bitter"/>
              </a:rPr>
              <a:t>Thanks</a:t>
            </a:r>
            <a:endParaRPr sz="1100">
              <a:solidFill>
                <a:srgbClr val="D9AE5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37" name="Google Shape;237;p38"/>
          <p:cNvSpPr txBox="1"/>
          <p:nvPr>
            <p:ph idx="1" type="subTitle"/>
          </p:nvPr>
        </p:nvSpPr>
        <p:spPr>
          <a:xfrm>
            <a:off x="764700" y="2884975"/>
            <a:ext cx="4360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@jackietanyen</a:t>
            </a:r>
            <a:endParaRPr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pic>
        <p:nvPicPr>
          <p:cNvPr id="238" name="Google Shape;238;p38"/>
          <p:cNvPicPr preferRelativeResize="0"/>
          <p:nvPr/>
        </p:nvPicPr>
        <p:blipFill rotWithShape="1">
          <a:blip r:embed="rId3">
            <a:alphaModFix/>
          </a:blip>
          <a:srcRect b="47776" l="29158" r="29175" t="33294"/>
          <a:stretch/>
        </p:blipFill>
        <p:spPr>
          <a:xfrm>
            <a:off x="6015775" y="238975"/>
            <a:ext cx="1852574" cy="187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5776" y="2728850"/>
            <a:ext cx="1852575" cy="18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8"/>
          <p:cNvSpPr txBox="1"/>
          <p:nvPr>
            <p:ph idx="1" type="subTitle"/>
          </p:nvPr>
        </p:nvSpPr>
        <p:spPr>
          <a:xfrm>
            <a:off x="6434763" y="2033200"/>
            <a:ext cx="1014600" cy="3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LinkedIn</a:t>
            </a:r>
            <a:endParaRPr sz="14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  <p:sp>
        <p:nvSpPr>
          <p:cNvPr id="241" name="Google Shape;241;p38"/>
          <p:cNvSpPr txBox="1"/>
          <p:nvPr>
            <p:ph idx="1" type="subTitle"/>
          </p:nvPr>
        </p:nvSpPr>
        <p:spPr>
          <a:xfrm>
            <a:off x="6245167" y="4505225"/>
            <a:ext cx="1393800" cy="3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D9AE5F"/>
                </a:solidFill>
                <a:latin typeface="Reddit Mono"/>
                <a:ea typeface="Reddit Mono"/>
                <a:cs typeface="Reddit Mono"/>
                <a:sym typeface="Reddit Mono"/>
              </a:rPr>
              <a:t>Github Repo</a:t>
            </a:r>
            <a:endParaRPr sz="1400">
              <a:solidFill>
                <a:srgbClr val="D9AE5F"/>
              </a:solidFill>
              <a:latin typeface="Reddit Mono"/>
              <a:ea typeface="Reddit Mono"/>
              <a:cs typeface="Reddit Mono"/>
              <a:sym typeface="Reddit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